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8" r:id="rId3"/>
    <p:sldId id="258" r:id="rId4"/>
    <p:sldId id="257" r:id="rId5"/>
    <p:sldId id="259" r:id="rId6"/>
    <p:sldId id="261" r:id="rId7"/>
    <p:sldId id="262" r:id="rId8"/>
    <p:sldId id="263" r:id="rId9"/>
    <p:sldId id="264" r:id="rId10"/>
    <p:sldId id="266" r:id="rId11"/>
    <p:sldId id="260" r:id="rId12"/>
    <p:sldId id="265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CBFA9-7007-49A6-8B5E-4BFF53F45CC0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61DF3-71FE-4C3B-85C8-AB4A421142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448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C1E23-7813-4985-ABB0-E7C183DF0ADB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0B5DA-A23E-429A-9490-CD5EC6FF08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030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0B5DA-A23E-429A-9490-CD5EC6FF08C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492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0B5DA-A23E-429A-9490-CD5EC6FF08C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492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764704"/>
            <a:ext cx="7175351" cy="3240360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Назинского сельского  поселения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муниципального образования 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«Назинское сельское поселение»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и на плановый период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годов.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58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924">
        <p:wipe/>
      </p:transition>
    </mc:Choice>
    <mc:Fallback xmlns="">
      <p:transition advClick="0" advTm="8924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 от использования  имущества, находящегося в государственной и муниципальной собственности  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420888"/>
            <a:ext cx="6400800" cy="2680321"/>
          </a:xfrm>
        </p:spPr>
        <p:txBody>
          <a:bodyPr>
            <a:no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поступления  доходов 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использования  имущества, находящегося в государственной и муниципальной собственности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бюджет поселения  составляет: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51,0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51,0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51,0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 доходов: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Доходы от сдачи в аренду имущества, находящегося в оперативном управлении органов управления сельских поселений и созданных  ими учреждений (за исключением имущества муниципальных бюджетных и автономных  учреждений) – 41,0 тыс.руб.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доходы от использования имущества и прав, находящихся в государственной и муниципальной собственности (за исключением имущества бюджетных и автономных учреждений, а также имущества государственных и муниципальных унитарных предприятий)- 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10,0 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тыс.руб.</a:t>
            </a:r>
          </a:p>
        </p:txBody>
      </p:sp>
    </p:spTree>
    <p:extLst>
      <p:ext uri="{BB962C8B-B14F-4D97-AF65-F5344CB8AC3E}">
        <p14:creationId xmlns:p14="http://schemas.microsoft.com/office/powerpoint/2010/main" val="665995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806">
        <p:wipe/>
      </p:transition>
    </mc:Choice>
    <mc:Fallback xmlns="">
      <p:transition advClick="0" advTm="880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ДОХОДНАЯ  ЧАСТЬ БЮДЖЕТА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787994"/>
              </p:ext>
            </p:extLst>
          </p:nvPr>
        </p:nvGraphicFramePr>
        <p:xfrm>
          <a:off x="1259632" y="332656"/>
          <a:ext cx="7416824" cy="61079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Расходы  бюджета: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Раздел, подраздел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на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г.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(тыс.руб)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на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2022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г.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(тыс.руб)</a:t>
                      </a:r>
                    </a:p>
                    <a:p>
                      <a:pPr algn="ctr"/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на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2023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г.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(тыс.руб)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0269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бюджета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19 333,182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741,210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16 434,370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279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расходы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955,891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092,936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251,567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1511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оборона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175,400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177,300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184,400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7703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безопасность и правоохранительная  деятельность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4279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 экономика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842,020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815,000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888,000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4279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Жилищно-коммунальное хозяйство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354,071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796,174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555,543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4279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 и кинематография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1 084,500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1 084,500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1 084,500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40269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политика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696,300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696,300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696,300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4279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 и спорт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161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1742">
        <p:wipe/>
      </p:transition>
    </mc:Choice>
    <mc:Fallback xmlns="">
      <p:transition advClick="0" advTm="11742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4896544"/>
          </a:xfrm>
        </p:spPr>
        <p:txBody>
          <a:bodyPr>
            <a:normAutofit/>
          </a:bodyPr>
          <a:lstStyle/>
          <a:p>
            <a:pPr marL="182880"/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МУНИЦИПАЛЬНЫЕ ПРОГРАММЫ 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МО «НАЗИНСКОЕ СЕЛЬСКОЕ ПОСЕЛЕНИЕ»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*        Реализация      мероприятий    на      социальную      поддержку            населения  Назинского сельского   поселения,  производится    на основе    муниципальной  программы « Социальная      поддержка      населения       Назинского сельского  поселения   на  2019 – </a:t>
            </a: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2023 </a:t>
            </a: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годы.»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*     Реализация  мероприятий  в сфере  коммунального  хозяйства  производится на основе   муниципальной  программы  «Комплексное  развитие  систем  коммунальной  инфраструктуры   муниципального образования «Назинское сельское  поселение на 2014-2023 годы.»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*   Реализация мероприятий  в сфере дорожного хозяйства  производится на основе Программы «Комплексное развитие систем транспортной инфраструктуры на территории Назинского сельского поселения на 2017-2033 годы»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endParaRPr lang="ru-RU" sz="14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024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5876">
        <p:wipe/>
      </p:transition>
    </mc:Choice>
    <mc:Fallback xmlns="">
      <p:transition advClick="0" advTm="587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b="1" i="1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СПАСИБО ЗА  ВНИМАНИЕ!</a:t>
            </a:r>
            <a:endParaRPr lang="ru-RU" sz="2400" b="1" i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417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5876">
        <p:wipe/>
      </p:transition>
    </mc:Choice>
    <mc:Fallback xmlns="">
      <p:transition advClick="0" advTm="587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340768"/>
            <a:ext cx="7416824" cy="2016224"/>
          </a:xfrm>
        </p:spPr>
        <p:txBody>
          <a:bodyPr>
            <a:normAutofit fontScale="90000"/>
          </a:bodyPr>
          <a:lstStyle/>
          <a:p>
            <a:pPr marL="182880" indent="0" algn="just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муниципального образования 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«Назинское сельское поселение»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и на плановый период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  утвержден  Решением  Совета Назинского  сельского  поселения  от  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29.12.2020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№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100.</a:t>
            </a:r>
            <a:endParaRPr lang="ru-RU" sz="2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37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924">
        <p:wipe/>
      </p:transition>
    </mc:Choice>
    <mc:Fallback xmlns="">
      <p:transition advClick="0" advTm="8924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ДОХОДНАЯ  ЧАСТЬ БЮДЖЕТА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124744"/>
            <a:ext cx="7772400" cy="3686567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379548"/>
              </p:ext>
            </p:extLst>
          </p:nvPr>
        </p:nvGraphicFramePr>
        <p:xfrm>
          <a:off x="1547664" y="692696"/>
          <a:ext cx="5904656" cy="5527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761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7616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86950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 параметры  бюджета</a:t>
                      </a:r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81202"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</a:t>
                      </a:r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</a:t>
                      </a:r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(тыс.руб)</a:t>
                      </a:r>
                    </a:p>
                    <a:p>
                      <a:pPr algn="ctr"/>
                      <a:endParaRPr lang="ru-RU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(тыс.руб</a:t>
                      </a:r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/>
                      <a:endParaRPr lang="ru-RU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695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Доходы,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всего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19 333,182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16 741,210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739,310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1108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и неналоговые доходы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103,000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144,000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228,000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875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 поступления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18 230,182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597,210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511,310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дотация 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355,700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337,710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244,710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18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 субвенция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791,700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793,600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800,700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Иные межбюджетные трансферты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11 082,782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465,900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8 465,900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8695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Расходы,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всего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19 333,182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741,210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739,310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86950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 (-),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профицит (+)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055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990">
        <p:wipe/>
      </p:transition>
    </mc:Choice>
    <mc:Fallback xmlns="">
      <p:transition advClick="0" advTm="1099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ДОХОДНАЯ  ЧАСТЬ БЮДЖЕТА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937474"/>
              </p:ext>
            </p:extLst>
          </p:nvPr>
        </p:nvGraphicFramePr>
        <p:xfrm>
          <a:off x="1475656" y="332656"/>
          <a:ext cx="6096000" cy="6357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1347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Доходы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бюджета:</a:t>
                      </a:r>
                      <a:endParaRPr lang="ru-RU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Сумма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3477"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бюджета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19 333,182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</a:t>
                      </a:r>
                      <a:r>
                        <a:rPr lang="ru-RU" sz="14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741,210</a:t>
                      </a:r>
                      <a:endParaRPr lang="ru-RU" sz="14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</a:t>
                      </a:r>
                      <a:r>
                        <a:rPr lang="ru-RU" sz="14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739,310</a:t>
                      </a:r>
                      <a:endParaRPr lang="ru-RU" sz="14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3166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и неналоговые  доходы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888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доходы физических лиц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322,000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334,000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345,000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Акцизы по подакцизным товарам (продукции), производимым на территории РФ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690,000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715,000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имущество физических лиц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0174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пошлина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использования имущества, находящегося  в государственной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муниципальной собственности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13477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 поступления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18 230,182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597,210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511,310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60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7112">
        <p:wipe/>
      </p:transition>
    </mc:Choice>
    <mc:Fallback xmlns="">
      <p:transition advClick="0" advTm="7112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доходы физических лиц 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2392289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налогу на доходы физических лиц в бюджет поселения составляет: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322,0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2021 год -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334,0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2022 год -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345,0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857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7146">
        <p:wipe/>
      </p:transition>
    </mc:Choice>
    <mc:Fallback xmlns="">
      <p:transition advClick="0" advTm="714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Акцизы по подакцизным  товарам (продукции),  производимым на территории Российской  Федерации 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680321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акцизам  по подакцизным товарам (продукции), производимым на территории Российской  федерации в бюджет поселения составляет: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690,0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715,0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788,0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69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5885">
        <p:wipe/>
      </p:transition>
    </mc:Choice>
    <mc:Fallback xmlns="">
      <p:transition advClick="0" advTm="5885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имущество  физических лиц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420888"/>
            <a:ext cx="6400800" cy="2608313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налогу на имущество физических лиц в бюджет поселения составляет: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242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6977">
        <p:wipe/>
      </p:transition>
    </mc:Choice>
    <mc:Fallback xmlns="">
      <p:transition advClick="0" advTm="6977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008111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  налог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628800"/>
            <a:ext cx="6400800" cy="3888432"/>
          </a:xfrm>
        </p:spPr>
        <p:txBody>
          <a:bodyPr>
            <a:normAutofit lnSpcReduction="10000"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 земельному налогу  в бюджет поселения 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год- 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,0 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год-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рублей,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том числе: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  налог с организаций, обладающих земельным участком, расположенном в границах поселений – 2,0 тыс. рублей;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  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с 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лиц, 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обладающих земельным участком, расположенном в границах 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поселений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6,0 тыс. рублей.</a:t>
            </a:r>
            <a:endParaRPr lang="ru-RU" sz="18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Clr>
                <a:srgbClr val="31B6FD"/>
              </a:buClr>
              <a:buFont typeface="Wingdings" panose="05000000000000000000" pitchFamily="2" charset="2"/>
              <a:buChar char="ü"/>
            </a:pPr>
            <a:endParaRPr lang="ru-RU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156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691">
        <p:wipe/>
      </p:transition>
    </mc:Choice>
    <mc:Fallback xmlns="">
      <p:transition advClick="0" advTm="10691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пошлина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1628800"/>
            <a:ext cx="6400800" cy="3328393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поступления  государственной пошлины за совершение нотариальных действий должностными лицами органов  местного самоуправления, уполномоченными   в соответствии  с законодательными актами РФ на совершение нотариальных действий  в бюджет поселения составляет: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554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6280">
        <p:wipe/>
      </p:transition>
    </mc:Choice>
    <mc:Fallback xmlns="">
      <p:transition advClick="0" advTm="628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491</TotalTime>
  <Words>709</Words>
  <Application>Microsoft Office PowerPoint</Application>
  <PresentationFormat>Экран (4:3)</PresentationFormat>
  <Paragraphs>185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Волна</vt:lpstr>
      <vt:lpstr>Администрация Назинского сельского  поселения Бюджет муниципального образования  «Назинское сельское поселение»  на 2021 год и на плановый период 2022 и 2023 годов.</vt:lpstr>
      <vt:lpstr> Бюджет муниципального образования   «Назинское сельское поселение» на 2021 год и на плановый период 2022 и 2023 годов  утвержден  Решением  Совета Назинского  сельского  поселения  от   29.12.2020 г. № 100.</vt:lpstr>
      <vt:lpstr>ДОХОДНАЯ  ЧАСТЬ БЮДЖЕТА </vt:lpstr>
      <vt:lpstr>ДОХОДНАЯ  ЧАСТЬ БЮДЖЕТА </vt:lpstr>
      <vt:lpstr>Налог на доходы физических лиц   </vt:lpstr>
      <vt:lpstr>Акцизы по подакцизным  товарам (продукции),  производимым на территории Российской  Федерации   </vt:lpstr>
      <vt:lpstr>Налог на имущество  физических лиц </vt:lpstr>
      <vt:lpstr>Земельный   налог </vt:lpstr>
      <vt:lpstr>Государственная пошлина    </vt:lpstr>
      <vt:lpstr>Доходы  от использования  имущества, находящегося в государственной и муниципальной собственности   </vt:lpstr>
      <vt:lpstr>ДОХОДНАЯ  ЧАСТЬ БЮДЖЕТА </vt:lpstr>
      <vt:lpstr>МУНИЦИПАЛЬНЫЕ ПРОГРАММЫ   МО «НАЗИНСКОЕ СЕЛЬСКОЕ ПОСЕЛЕНИЕ»  *        Реализация      мероприятий    на      социальную      поддержку            населения  Назинского сельского   поселения,  производится    на основе    муниципальной  программы « Социальная      поддержка      населения       Назинского сельского  поселения   на  2019 – 2023 годы.»    *     Реализация  мероприятий  в сфере  коммунального  хозяйства  производится на основе   муниципальной  программы  «Комплексное  развитие  систем  коммунальной  инфраструктуры   муниципального образования «Назинское сельское  поселение на 2014-2023 годы.»  *   Реализация мероприятий  в сфере дорожного хозяйства  производится на основе Программы «Комплексное развитие систем транспортной инфраструктуры на территории Назинского сельского поселения на 2017-2033 годы»  </vt:lpstr>
      <vt:lpstr> СПАСИБО ЗА 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муниципального образования «Назинское сельское поселение на 2016 год»</dc:title>
  <dc:creator>Зинченко Наталия</dc:creator>
  <cp:lastModifiedBy>User</cp:lastModifiedBy>
  <cp:revision>65</cp:revision>
  <dcterms:created xsi:type="dcterms:W3CDTF">2016-07-14T05:29:43Z</dcterms:created>
  <dcterms:modified xsi:type="dcterms:W3CDTF">2021-01-05T07:09:26Z</dcterms:modified>
</cp:coreProperties>
</file>