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8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6" r:id="rId11"/>
    <p:sldId id="260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CBFA9-7007-49A6-8B5E-4BFF53F45CC0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61DF3-71FE-4C3B-85C8-AB4A42114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C1E23-7813-4985-ABB0-E7C183DF0ADB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B5DA-A23E-429A-9490-CD5EC6FF08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764704"/>
            <a:ext cx="7175351" cy="324036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Назинского сельского  поселения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Назинское сельское поселение»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от использования  имущества, находящегося в государственной и муниципальной собственности 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680321"/>
          </a:xfrm>
        </p:spPr>
        <p:txBody>
          <a:bodyPr>
            <a:normAutofit fontScale="70000" lnSpcReduction="20000"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доходов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использования  имущества, находящегося в государственной и муниципальной собственности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71,962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 доходов: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Доходы от сдачи в аренду имущества, находящегося в оперативном управлении органов управления сельских поселений и созданных  ими учреждений (за исключением имущества муниципальных бюджетных и автономных  учреждений) – 41,0 тыс.руб.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предприятий)-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Доходы от реализации  иного имущества, находящегося  в собственности  сельских поселений – 0,962 тыс.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99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806">
        <p:wipe/>
      </p:transition>
    </mc:Choice>
    <mc:Fallback xmlns="">
      <p:transition advClick="0" advTm="880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605696"/>
              </p:ext>
            </p:extLst>
          </p:nvPr>
        </p:nvGraphicFramePr>
        <p:xfrm>
          <a:off x="1259632" y="476671"/>
          <a:ext cx="6624736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245"/>
                <a:gridCol w="1547928"/>
                <a:gridCol w="2868563"/>
              </a:tblGrid>
              <a:tr h="727819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Расходы  бюджета: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Раздел, подраздел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(</a:t>
                      </a:r>
                      <a:r>
                        <a:rPr lang="ru-RU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тыс.руб</a:t>
                      </a:r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)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21674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19 768,937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98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336,962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6528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124,700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35767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 деятельность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98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 экономика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1 700,400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98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11 237,875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98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окружающей  среды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98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022,000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1674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1 037,000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98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6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1742">
        <p:wipe/>
      </p:transition>
    </mc:Choice>
    <mc:Fallback xmlns="">
      <p:transition advClick="0" advTm="1174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4896544"/>
          </a:xfrm>
        </p:spPr>
        <p:txBody>
          <a:bodyPr>
            <a:normAutofit/>
          </a:bodyPr>
          <a:lstStyle/>
          <a:p>
            <a:pPr marL="182880"/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МУНИЦИПАЛЬНЫЕ ПРОГРАММЫ 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МО «НАЗИНСКОЕ СЕЛЬСКОЕ ПОСЕЛЕНИЕ»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     Реализация     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мероприятий    на      социальную      поддержку            населения  Назинского сельского   поселения,  производится 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 на основе    муниципальной 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программы « Социальная      поддержка      населения       Назинского сельского  поселения   на  2016 – 2018».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*     Реализация 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гг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Реализация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</a:t>
            </a:r>
            <a:r>
              <a:rPr lang="ru-RU" sz="1400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гг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2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СПАСИБО ЗА  ВНИМАНИЕ!</a:t>
            </a:r>
            <a:endParaRPr lang="ru-RU" sz="24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416824" cy="2016224"/>
          </a:xfrm>
        </p:spPr>
        <p:txBody>
          <a:bodyPr>
            <a:normAutofit fontScale="90000"/>
          </a:bodyPr>
          <a:lstStyle/>
          <a:p>
            <a:pPr marL="182880" indent="0" algn="just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Назинское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сельское поселение»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2018 год  утвержден  Решением  Совета Назинского сельского поселения от  26.12.2017 г. № 15.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124744"/>
            <a:ext cx="7772400" cy="368656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554556"/>
              </p:ext>
            </p:extLst>
          </p:nvPr>
        </p:nvGraphicFramePr>
        <p:xfrm>
          <a:off x="1547664" y="1124744"/>
          <a:ext cx="5904656" cy="4401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2952328"/>
              </a:tblGrid>
              <a:tr h="48695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 параметры  бюджета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60443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19 768,937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110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846,962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87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18 921,975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дотация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210,700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15 629,575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19 768,937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695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профицит (+)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990">
        <p:wipe/>
      </p:transition>
    </mc:Choice>
    <mc:Fallback xmlns="">
      <p:transition advClick="0" advTm="1099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406797"/>
              </p:ext>
            </p:extLst>
          </p:nvPr>
        </p:nvGraphicFramePr>
        <p:xfrm>
          <a:off x="1524000" y="908720"/>
          <a:ext cx="6096000" cy="4499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134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Доходы</a:t>
                      </a:r>
                      <a:r>
                        <a:rPr lang="ru-RU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бюджета: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19 768,937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16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846,962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88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РФ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491,000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174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 в государственной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71,962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18 921,975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0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12">
        <p:wipe/>
      </p:transition>
    </mc:Choice>
    <mc:Fallback xmlns="">
      <p:transition advClick="0" advTm="711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392289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доходы физических лиц 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5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46">
        <p:wipe/>
      </p:transition>
    </mc:Choice>
    <mc:Fallback xmlns="">
      <p:transition advClick="0" advTm="714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Акцизы по подакцизным  товарам (продукции),  производимым на территории Российской  Федерации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680321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акцизам  по подакцизным товарам (продукции), производимым на территории Российской  федерации 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491,0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69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85">
        <p:wipe/>
      </p:transition>
    </mc:Choice>
    <mc:Fallback xmlns="">
      <p:transition advClick="0" advTm="5885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  физических лиц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260831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имущество физических лиц 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4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977">
        <p:wipe/>
      </p:transition>
    </mc:Choice>
    <mc:Fallback xmlns="">
      <p:transition advClick="0" advTm="6977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008111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2896345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 земельному налогу  в бюджет поселения составляет -  10,0 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числе: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с организаций, обладающих земельным участком, расположенном в границах поселений – 2,0 тыс. рублей;</a:t>
            </a:r>
          </a:p>
          <a:p>
            <a:pPr marL="800100" lvl="1" indent="-342900" algn="just">
              <a:buClr>
                <a:srgbClr val="31B6FD"/>
              </a:buClr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с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обладающих земельным участком, расположенном в границах поселений –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8,0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рублей;</a:t>
            </a:r>
          </a:p>
          <a:p>
            <a:pPr marL="800100" lvl="1" indent="-342900" algn="just">
              <a:buClr>
                <a:srgbClr val="31B6FD"/>
              </a:buClr>
              <a:buFont typeface="Wingdings" panose="05000000000000000000" pitchFamily="2" charset="2"/>
              <a:buChar char="ü"/>
            </a:pP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15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691">
        <p:wipe/>
      </p:transition>
    </mc:Choice>
    <mc:Fallback xmlns="">
      <p:transition advClick="0" advTm="10691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пошлина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2464297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государственной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пошлины за совершение нотариальных действий должностными лицами органов  местного самоуправления, уполномоченными   в соответствии  с законодательными актами РФ на совершение нотариальных действий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5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280">
        <p:wipe/>
      </p:transition>
    </mc:Choice>
    <mc:Fallback xmlns="">
      <p:transition advClick="0" advTm="628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239</TotalTime>
  <Words>484</Words>
  <Application>Microsoft Office PowerPoint</Application>
  <PresentationFormat>Экран (4:3)</PresentationFormat>
  <Paragraphs>97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Администрация Назинского сельского  поселения Бюджет муниципального образования  «Назинское сельское поселение»  на 2018 год</vt:lpstr>
      <vt:lpstr> Бюджет муниципального образования   «Назинское сельское поселение» на 2018 год  утвержден  Решением  Совета Назинского сельского поселения от  26.12.2017 г. № 15.</vt:lpstr>
      <vt:lpstr>ДОХОДНАЯ  ЧАСТЬ БЮДЖЕТА </vt:lpstr>
      <vt:lpstr>ДОХОДНАЯ  ЧАСТЬ БЮДЖЕТА </vt:lpstr>
      <vt:lpstr>Налог на доходы физических лиц   </vt:lpstr>
      <vt:lpstr>Акцизы по подакцизным  товарам (продукции),  производимым на территории Российской  Федерации   </vt:lpstr>
      <vt:lpstr>Налог на имущество  физических лиц </vt:lpstr>
      <vt:lpstr>Земельный   налог </vt:lpstr>
      <vt:lpstr>Государственная пошлина  </vt:lpstr>
      <vt:lpstr>Доходы  от использования  имущества, находящегося в государственной и муниципальной собственности   </vt:lpstr>
      <vt:lpstr>ДОХОДНАЯ  ЧАСТЬ БЮДЖЕТА </vt:lpstr>
      <vt:lpstr>МУНИЦИПАЛЬНЫЕ ПРОГРАММЫ   МО «НАЗИНСКОЕ СЕЛЬСКОЕ ПОСЕЛЕНИЕ»  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2016 – 2018».   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гг.»  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гг»  </vt:lpstr>
      <vt:lpstr> СПАСИБО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муниципального образования «Назинское сельское поселение на 2016 год»</dc:title>
  <dc:creator>Зинченко Наталия</dc:creator>
  <cp:lastModifiedBy>User</cp:lastModifiedBy>
  <cp:revision>26</cp:revision>
  <dcterms:created xsi:type="dcterms:W3CDTF">2016-07-14T05:29:43Z</dcterms:created>
  <dcterms:modified xsi:type="dcterms:W3CDTF">2018-02-12T05:22:57Z</dcterms:modified>
</cp:coreProperties>
</file>