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84.xml.rels" ContentType="application/vnd.openxmlformats-package.relationships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</p:sldIdLst>
  <p:sldSz cx="9144000" cy="6858000"/>
  <p:notesSz cx="6792913" cy="99822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702187-03ED-4559-B02C-1D84F56E5E7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9944B8-5C9D-4CD7-B0F7-EB7E9F34224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E4F5F0-577E-4C22-922C-97DC3610E93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323964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602208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45720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323964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602208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D8ED6E-419F-48EF-AA41-43687D2D4CC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DD31224-9BF4-43F2-B199-BA985B100D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E624EA0-2150-4908-9171-B8543ECCDA8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0E2E9C2-6CBA-496A-97AE-FC57F021E56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F270848-6A5A-4E44-8118-461F27345F2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F6B8E3E-0310-42D9-8B5E-C612319AD2A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457200" y="267840"/>
            <a:ext cx="8229600" cy="648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4B755F1-7B56-497A-BE01-C6336EE3EFA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C43C994-EF00-4CC9-8D76-7F578BD111B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DE55A8-7047-44EC-8591-C14DBCED99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BC776A0-0A43-478E-8083-42A02CA4A76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E957239-8DE1-4C32-A5FB-D8116729412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322F210-916B-400D-A4F6-9083D4BD666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B533222-CA84-48F1-BAE7-28411D1CF5C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323964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/>
          </p:nvPr>
        </p:nvSpPr>
        <p:spPr>
          <a:xfrm>
            <a:off x="602208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/>
          </p:nvPr>
        </p:nvSpPr>
        <p:spPr>
          <a:xfrm>
            <a:off x="45720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/>
          </p:nvPr>
        </p:nvSpPr>
        <p:spPr>
          <a:xfrm>
            <a:off x="323964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/>
          </p:nvPr>
        </p:nvSpPr>
        <p:spPr>
          <a:xfrm>
            <a:off x="602208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B9BE21A-6A17-449A-98BB-803FF5BEF78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342F119-E20B-41D1-85DA-46ECFB1A67B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subTitle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ABAC96F-FC90-44E1-9C7C-9AA4C41962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B8B0FFA-A319-4637-9B62-7E6468EF130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47A9EFE-89DB-44FF-8E3F-020C3F9E938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E432FA3-E29F-472F-8FEC-A1B43A629FA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B4DF19-1035-49FF-9221-F6D80E378C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ubTitle"/>
          </p:nvPr>
        </p:nvSpPr>
        <p:spPr>
          <a:xfrm>
            <a:off x="457200" y="267840"/>
            <a:ext cx="8229600" cy="648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BB4D686-3D4C-422B-91E6-14E1A71B6F8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6745833-F861-4AE7-AA95-659775D230F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7CB69A7-6D3B-408E-B7A1-247550B03A6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73A633E-0D57-4DCB-84AB-28299EE4FBF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FF91046-EBD2-41D8-A7E2-13682685961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9774D87-8F2B-4ECB-8A97-19357322777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323964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/>
          </p:nvPr>
        </p:nvSpPr>
        <p:spPr>
          <a:xfrm>
            <a:off x="602208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/>
          </p:nvPr>
        </p:nvSpPr>
        <p:spPr>
          <a:xfrm>
            <a:off x="45720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31" name="PlaceHolder 6"/>
          <p:cNvSpPr>
            <a:spLocks noGrp="1"/>
          </p:cNvSpPr>
          <p:nvPr>
            <p:ph/>
          </p:nvPr>
        </p:nvSpPr>
        <p:spPr>
          <a:xfrm>
            <a:off x="323964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32" name="PlaceHolder 7"/>
          <p:cNvSpPr>
            <a:spLocks noGrp="1"/>
          </p:cNvSpPr>
          <p:nvPr>
            <p:ph/>
          </p:nvPr>
        </p:nvSpPr>
        <p:spPr>
          <a:xfrm>
            <a:off x="602208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CD87996-07FD-433A-BB20-ABFA4D4E7EF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DB821462-46F9-49A2-8AE9-F95FEE834A8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AA07FA7C-B817-46C7-A816-6B322FC965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1FEF695D-EFE8-484A-9B9B-C96925C36B7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DFF9C6-DAA3-4C5A-83CB-F8604A22ABB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7A30744D-C5AF-447F-9E07-D6A9726E17E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8566DA1E-9F09-487B-B957-E96FADC9987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ubTitle"/>
          </p:nvPr>
        </p:nvSpPr>
        <p:spPr>
          <a:xfrm>
            <a:off x="457200" y="267840"/>
            <a:ext cx="8229600" cy="648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610B5D5C-4DF6-4AF6-9037-C030B11030A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EE295078-0A04-4DFA-AF6F-61FCE9D2931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1065EEAE-4A74-4A2F-9007-EA0C9C04C19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C276D66-7B52-4BD5-931F-12945DD1AAD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F3488E3B-3274-494D-B9FD-28A378D5597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27A6BE0D-151F-4F6B-B75C-69A68251C64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/>
          </p:nvPr>
        </p:nvSpPr>
        <p:spPr>
          <a:xfrm>
            <a:off x="323964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/>
          </p:nvPr>
        </p:nvSpPr>
        <p:spPr>
          <a:xfrm>
            <a:off x="602208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/>
          </p:nvPr>
        </p:nvSpPr>
        <p:spPr>
          <a:xfrm>
            <a:off x="45720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76" name="PlaceHolder 6"/>
          <p:cNvSpPr>
            <a:spLocks noGrp="1"/>
          </p:cNvSpPr>
          <p:nvPr>
            <p:ph/>
          </p:nvPr>
        </p:nvSpPr>
        <p:spPr>
          <a:xfrm>
            <a:off x="323964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77" name="PlaceHolder 7"/>
          <p:cNvSpPr>
            <a:spLocks noGrp="1"/>
          </p:cNvSpPr>
          <p:nvPr>
            <p:ph/>
          </p:nvPr>
        </p:nvSpPr>
        <p:spPr>
          <a:xfrm>
            <a:off x="602208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E9079493-9CEC-41AB-A79B-2E19B1C8E0F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330FE482-2AD1-422D-A96A-7A548EB26A1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91A23B-B8D0-463E-ACDE-B55F616BD7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subTitle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1E430153-42A1-4AE1-B46D-6FA70EC8D23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D7E7E032-496B-4B07-92D6-309C4CE2760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68ED054A-6804-4749-85C4-8CA04543029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3BF39184-A95B-432D-90F3-269D0A3C8F7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subTitle"/>
          </p:nvPr>
        </p:nvSpPr>
        <p:spPr>
          <a:xfrm>
            <a:off x="457200" y="267840"/>
            <a:ext cx="8229600" cy="648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AAA2D562-747C-4CC3-B826-44AB23C674C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461A8FFE-8828-4165-A51F-2A00F21039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D0E81B59-F00A-42C2-B970-7A5AC25BF6E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8B9AE2F3-32FD-4B7C-8B94-742F59DF17A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40BD4CD-83FA-466D-95FF-C57C5E37F81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45A6AB1D-5356-434C-8A51-D5F402618EA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67840"/>
            <a:ext cx="8229600" cy="648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AF627D-46D7-4E54-8C21-F612F043E89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/>
          </p:nvPr>
        </p:nvSpPr>
        <p:spPr>
          <a:xfrm>
            <a:off x="323964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15" name="PlaceHolder 4"/>
          <p:cNvSpPr>
            <a:spLocks noGrp="1"/>
          </p:cNvSpPr>
          <p:nvPr>
            <p:ph/>
          </p:nvPr>
        </p:nvSpPr>
        <p:spPr>
          <a:xfrm>
            <a:off x="602208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16" name="PlaceHolder 5"/>
          <p:cNvSpPr>
            <a:spLocks noGrp="1"/>
          </p:cNvSpPr>
          <p:nvPr>
            <p:ph/>
          </p:nvPr>
        </p:nvSpPr>
        <p:spPr>
          <a:xfrm>
            <a:off x="45720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17" name="PlaceHolder 6"/>
          <p:cNvSpPr>
            <a:spLocks noGrp="1"/>
          </p:cNvSpPr>
          <p:nvPr>
            <p:ph/>
          </p:nvPr>
        </p:nvSpPr>
        <p:spPr>
          <a:xfrm>
            <a:off x="323964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18" name="PlaceHolder 7"/>
          <p:cNvSpPr>
            <a:spLocks noGrp="1"/>
          </p:cNvSpPr>
          <p:nvPr>
            <p:ph/>
          </p:nvPr>
        </p:nvSpPr>
        <p:spPr>
          <a:xfrm>
            <a:off x="602208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521E674A-9ADA-4F30-AE01-26490817CD2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677F5699-1C63-4995-A32E-94EED05F60D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subTitle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1D36CBBA-E4AE-4085-B02C-3F84610EF00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D723A075-B5B2-400B-82D2-A458207F06B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A897394A-C96B-49B1-BEFD-43B1138FDCC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6BE25E12-8BB8-4CE0-955B-67B25950960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subTitle"/>
          </p:nvPr>
        </p:nvSpPr>
        <p:spPr>
          <a:xfrm>
            <a:off x="457200" y="267840"/>
            <a:ext cx="8229600" cy="648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4FEEEBA6-DD90-45C4-870C-8D8C0BA3518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36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29DEB9CF-2185-49CF-903F-030EE3079A5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40" name="PlaceHolder 4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71AA44C6-88ED-4484-8ECF-CBF8BB1C24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44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DDF35E3C-354D-46FB-998A-EEDB568BFDC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B9303E-A9CB-4ECC-8210-C03185C8BF5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1274A632-D6D3-4ECE-AC2A-EB9C3984D79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52" name="PlaceHolder 5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8094F149-97EA-47B0-8D42-D7A09D7540A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/>
          </p:nvPr>
        </p:nvSpPr>
        <p:spPr>
          <a:xfrm>
            <a:off x="323964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56" name="PlaceHolder 4"/>
          <p:cNvSpPr>
            <a:spLocks noGrp="1"/>
          </p:cNvSpPr>
          <p:nvPr>
            <p:ph/>
          </p:nvPr>
        </p:nvSpPr>
        <p:spPr>
          <a:xfrm>
            <a:off x="602208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57" name="PlaceHolder 5"/>
          <p:cNvSpPr>
            <a:spLocks noGrp="1"/>
          </p:cNvSpPr>
          <p:nvPr>
            <p:ph/>
          </p:nvPr>
        </p:nvSpPr>
        <p:spPr>
          <a:xfrm>
            <a:off x="45720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58" name="PlaceHolder 6"/>
          <p:cNvSpPr>
            <a:spLocks noGrp="1"/>
          </p:cNvSpPr>
          <p:nvPr>
            <p:ph/>
          </p:nvPr>
        </p:nvSpPr>
        <p:spPr>
          <a:xfrm>
            <a:off x="323964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59" name="PlaceHolder 7"/>
          <p:cNvSpPr>
            <a:spLocks noGrp="1"/>
          </p:cNvSpPr>
          <p:nvPr>
            <p:ph/>
          </p:nvPr>
        </p:nvSpPr>
        <p:spPr>
          <a:xfrm>
            <a:off x="602208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C2AA8EE4-C811-44B5-896E-5C3C38BA104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6A0E5009-F13C-41BB-ACB7-61154066718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subTitle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C1EB8BCA-FAF0-4F06-AFB6-E7A2979EDD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9D5A4B52-4739-4AD8-9D67-96F73D590B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71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53D85FEE-35F6-43D5-966D-C3E4F0BF9D4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C84E40BD-F847-46D0-BD2E-0B4ABD73020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subTitle"/>
          </p:nvPr>
        </p:nvSpPr>
        <p:spPr>
          <a:xfrm>
            <a:off x="457200" y="267840"/>
            <a:ext cx="8229600" cy="648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6516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7EE111A3-C8F5-49F1-B29A-E5CF9443187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77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71EE5626-5C94-49CA-8317-8B69D9856C6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AA30EF-C5A1-4EAA-90CC-BC9C37B278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81" name="PlaceHolder 4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10679851-85AA-4E43-B1A8-51499A174F1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84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85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ECCE7C0F-77A9-433E-8E9A-5408DF63FDE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88" name="PlaceHolder 3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3324ED82-CBEB-489E-B5E7-8A8D81A13D2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92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93" name="PlaceHolder 5"/>
          <p:cNvSpPr>
            <a:spLocks noGrp="1"/>
          </p:cNvSpPr>
          <p:nvPr>
            <p:ph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EE67F9CD-4370-43C1-BBC8-9AAF44DCC0C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96" name="PlaceHolder 3"/>
          <p:cNvSpPr>
            <a:spLocks noGrp="1"/>
          </p:cNvSpPr>
          <p:nvPr>
            <p:ph/>
          </p:nvPr>
        </p:nvSpPr>
        <p:spPr>
          <a:xfrm>
            <a:off x="323964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97" name="PlaceHolder 4"/>
          <p:cNvSpPr>
            <a:spLocks noGrp="1"/>
          </p:cNvSpPr>
          <p:nvPr>
            <p:ph/>
          </p:nvPr>
        </p:nvSpPr>
        <p:spPr>
          <a:xfrm>
            <a:off x="6022080" y="188280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98" name="PlaceHolder 5"/>
          <p:cNvSpPr>
            <a:spLocks noGrp="1"/>
          </p:cNvSpPr>
          <p:nvPr>
            <p:ph/>
          </p:nvPr>
        </p:nvSpPr>
        <p:spPr>
          <a:xfrm>
            <a:off x="45720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99" name="PlaceHolder 6"/>
          <p:cNvSpPr>
            <a:spLocks noGrp="1"/>
          </p:cNvSpPr>
          <p:nvPr>
            <p:ph/>
          </p:nvPr>
        </p:nvSpPr>
        <p:spPr>
          <a:xfrm>
            <a:off x="323964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300" name="PlaceHolder 7"/>
          <p:cNvSpPr>
            <a:spLocks noGrp="1"/>
          </p:cNvSpPr>
          <p:nvPr>
            <p:ph/>
          </p:nvPr>
        </p:nvSpPr>
        <p:spPr>
          <a:xfrm>
            <a:off x="6022080" y="4271040"/>
            <a:ext cx="264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1000"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7C2D6A22-B839-4D4A-A05D-37972132DED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457200" y="4271040"/>
            <a:ext cx="8229600" cy="218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88A48F-44C6-4338-89EF-F5513304F0A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74747"/>
            </a:gs>
            <a:gs pos="100000">
              <a:srgbClr val="8c8c8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Прямоугольный треугольник 10"/>
          <p:cNvSpPr/>
          <p:nvPr/>
        </p:nvSpPr>
        <p:spPr>
          <a:xfrm>
            <a:off x="6480" y="14400"/>
            <a:ext cx="9131040" cy="6837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d2d2d2">
                  <a:alpha val="1176"/>
                </a:srgbClr>
              </a:gs>
              <a:gs pos="100000">
                <a:srgbClr val="d2d2d2">
                  <a:alpha val="10196"/>
                </a:srgbClr>
              </a:gs>
            </a:gsLst>
            <a:lin ang="798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Прямая соединительная линия 7"/>
          <p:cNvSpPr/>
          <p:nvPr/>
        </p:nvSpPr>
        <p:spPr>
          <a:xfrm>
            <a:off x="0" y="6480"/>
            <a:ext cx="9137520" cy="6845040"/>
          </a:xfrm>
          <a:prstGeom prst="line">
            <a:avLst/>
          </a:prstGeom>
          <a:ln cap="rnd" w="5040">
            <a:solidFill>
              <a:srgbClr val="bfbfbf">
                <a:alpha val="3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Прямая соединительная линия 8"/>
          <p:cNvSpPr/>
          <p:nvPr/>
        </p:nvSpPr>
        <p:spPr>
          <a:xfrm flipH="1">
            <a:off x="6469200" y="4947480"/>
            <a:ext cx="2673360" cy="1900440"/>
          </a:xfrm>
          <a:prstGeom prst="line">
            <a:avLst/>
          </a:prstGeom>
          <a:ln cap="rnd" w="6120">
            <a:solidFill>
              <a:srgbClr val="c6c6c6">
                <a:alpha val="4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ru-RU" sz="4200" spc="-1" strike="noStrike">
                <a:solidFill>
                  <a:srgbClr val="ff5c9c"/>
                </a:solidFill>
                <a:latin typeface="Century Gothic"/>
              </a:rPr>
              <a:t>Для правки текста заглавия щёлкните мышью</a:t>
            </a:r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47840" indent="-382680"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Для правки структуры щёлкните мышью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1" marL="822240" indent="-285840">
              <a:spcBef>
                <a:spcPts val="751"/>
              </a:spcBef>
              <a:buClr>
                <a:srgbClr val="ff388c"/>
              </a:buClr>
              <a:buSzPct val="95000"/>
              <a:buFont typeface="Verdana"/>
              <a:buChar char="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Второй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2" marL="1104840" indent="-22860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Третий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3" marL="1371600" indent="-20952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Четвёртый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4" marL="1600200" indent="-209520">
              <a:spcBef>
                <a:spcPts val="751"/>
              </a:spcBef>
              <a:buClr>
                <a:srgbClr val="ff90b2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Пятый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5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Шестой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6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Седьмой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4791240" y="6481800"/>
            <a:ext cx="213336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456840" y="6481800"/>
            <a:ext cx="425916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7589880" y="6481800"/>
            <a:ext cx="50328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pc="-1" strike="noStrike">
                <a:latin typeface="Times New Roman"/>
              </a:defRPr>
            </a:lvl1pPr>
          </a:lstStyle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8B38DA0-A4AB-4174-A1C9-D7F2495A66A1}" type="slidenum">
              <a:rPr b="0" lang="ru-RU" sz="1200" spc="-1" strike="noStrike">
                <a:latin typeface="Times New Roman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74747"/>
            </a:gs>
            <a:gs pos="100000">
              <a:srgbClr val="8c8c8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ый треугольник 10"/>
          <p:cNvSpPr/>
          <p:nvPr/>
        </p:nvSpPr>
        <p:spPr>
          <a:xfrm>
            <a:off x="6480" y="14400"/>
            <a:ext cx="9131040" cy="6837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d2d2d2">
                  <a:alpha val="1176"/>
                </a:srgbClr>
              </a:gs>
              <a:gs pos="100000">
                <a:srgbClr val="d2d2d2">
                  <a:alpha val="10196"/>
                </a:srgbClr>
              </a:gs>
            </a:gsLst>
            <a:lin ang="798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Прямая соединительная линия 7"/>
          <p:cNvSpPr/>
          <p:nvPr/>
        </p:nvSpPr>
        <p:spPr>
          <a:xfrm>
            <a:off x="0" y="6480"/>
            <a:ext cx="9137520" cy="6845040"/>
          </a:xfrm>
          <a:prstGeom prst="line">
            <a:avLst/>
          </a:prstGeom>
          <a:ln cap="rnd" w="5040">
            <a:solidFill>
              <a:srgbClr val="bfbfbf">
                <a:alpha val="3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Прямая соединительная линия 8"/>
          <p:cNvSpPr/>
          <p:nvPr/>
        </p:nvSpPr>
        <p:spPr>
          <a:xfrm flipH="1">
            <a:off x="6469200" y="4947480"/>
            <a:ext cx="2673360" cy="1900440"/>
          </a:xfrm>
          <a:prstGeom prst="line">
            <a:avLst/>
          </a:prstGeom>
          <a:ln cap="rnd" w="6120">
            <a:solidFill>
              <a:srgbClr val="c6c6c6">
                <a:alpha val="4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Равнобедренный треугольник 9"/>
          <p:cNvSpPr/>
          <p:nvPr/>
        </p:nvSpPr>
        <p:spPr>
          <a:xfrm rot="16200000">
            <a:off x="7553160" y="5254200"/>
            <a:ext cx="1893960" cy="1293840"/>
          </a:xfrm>
          <a:custGeom>
            <a:avLst/>
            <a:gdLst/>
            <a:ahLst/>
            <a:rect l="0" t="0" r="r" b="b"/>
            <a:pathLst>
              <a:path w="5263" h="3596">
                <a:moveTo>
                  <a:pt x="2700" y="0"/>
                </a:moveTo>
                <a:lnTo>
                  <a:pt x="5262" y="3595"/>
                </a:lnTo>
                <a:lnTo>
                  <a:pt x="0" y="3595"/>
                </a:lnTo>
                <a:lnTo>
                  <a:pt x="2700" y="0"/>
                </a:lnTo>
              </a:path>
            </a:pathLst>
          </a:custGeom>
          <a:gradFill rotWithShape="0">
            <a:gsLst>
              <a:gs pos="0">
                <a:srgbClr val="b6004a"/>
              </a:gs>
              <a:gs pos="100000">
                <a:srgbClr val="ff69a4"/>
              </a:gs>
            </a:gsLst>
            <a:lin ang="2088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ru-RU" sz="4200" spc="-1" strike="noStrike">
                <a:solidFill>
                  <a:srgbClr val="ff5c9c"/>
                </a:solidFill>
                <a:latin typeface="Century Gothic"/>
              </a:rPr>
              <a:t>Для правки текста заглавия щёлкните мышью</a:t>
            </a:r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47840" indent="-382680"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Для правки структуры щёлкните мышью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1" marL="822240" indent="-285840">
              <a:spcBef>
                <a:spcPts val="751"/>
              </a:spcBef>
              <a:buClr>
                <a:srgbClr val="ff388c"/>
              </a:buClr>
              <a:buSzPct val="95000"/>
              <a:buFont typeface="Verdana"/>
              <a:buChar char="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Второй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2" marL="1104840" indent="-22860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Третий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3" marL="1371600" indent="-20952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Четвёртый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4" marL="1600200" indent="-209520">
              <a:spcBef>
                <a:spcPts val="751"/>
              </a:spcBef>
              <a:buClr>
                <a:srgbClr val="ff90b2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Пятый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5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Шестой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6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Седьмой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dt" idx="4"/>
          </p:nvPr>
        </p:nvSpPr>
        <p:spPr>
          <a:xfrm>
            <a:off x="1371240" y="6012000"/>
            <a:ext cx="57913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0" anchor="t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ftr" idx="5"/>
          </p:nvPr>
        </p:nvSpPr>
        <p:spPr>
          <a:xfrm>
            <a:off x="1371240" y="5649840"/>
            <a:ext cx="57913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1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sldNum" idx="6"/>
          </p:nvPr>
        </p:nvSpPr>
        <p:spPr>
          <a:xfrm>
            <a:off x="8391600" y="5753160"/>
            <a:ext cx="50328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6EC6BCC-7868-40D6-A02D-FBC945D401EF}" type="slidenum">
              <a:rPr b="0" lang="ru-RU" sz="1300" spc="-1" strike="noStrike">
                <a:solidFill>
                  <a:srgbClr val="ffffff"/>
                </a:solidFill>
                <a:latin typeface="Times New Roman"/>
              </a:rPr>
              <a:t>&lt;номер&gt;</a:t>
            </a:fld>
            <a:endParaRPr b="0" lang="ru-RU" sz="13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74747"/>
            </a:gs>
            <a:gs pos="100000">
              <a:srgbClr val="8c8c8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Прямоугольный треугольник 10"/>
          <p:cNvSpPr/>
          <p:nvPr/>
        </p:nvSpPr>
        <p:spPr>
          <a:xfrm>
            <a:off x="6480" y="14400"/>
            <a:ext cx="9131040" cy="6837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d2d2d2">
                  <a:alpha val="1176"/>
                </a:srgbClr>
              </a:gs>
              <a:gs pos="100000">
                <a:srgbClr val="d2d2d2">
                  <a:alpha val="10196"/>
                </a:srgbClr>
              </a:gs>
            </a:gsLst>
            <a:lin ang="798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Прямая соединительная линия 7"/>
          <p:cNvSpPr/>
          <p:nvPr/>
        </p:nvSpPr>
        <p:spPr>
          <a:xfrm>
            <a:off x="0" y="6480"/>
            <a:ext cx="9137520" cy="6845040"/>
          </a:xfrm>
          <a:prstGeom prst="line">
            <a:avLst/>
          </a:prstGeom>
          <a:ln cap="rnd" w="5040">
            <a:solidFill>
              <a:srgbClr val="bfbfbf">
                <a:alpha val="3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Прямая соединительная линия 8"/>
          <p:cNvSpPr/>
          <p:nvPr/>
        </p:nvSpPr>
        <p:spPr>
          <a:xfrm flipH="1">
            <a:off x="6469200" y="4947480"/>
            <a:ext cx="2673360" cy="1900440"/>
          </a:xfrm>
          <a:prstGeom prst="line">
            <a:avLst/>
          </a:prstGeom>
          <a:ln cap="rnd" w="6120">
            <a:solidFill>
              <a:srgbClr val="c6c6c6">
                <a:alpha val="4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ru-RU" sz="4200" spc="-1" strike="noStrike">
                <a:solidFill>
                  <a:srgbClr val="ff5c9c"/>
                </a:solidFill>
                <a:latin typeface="Century Gothic"/>
              </a:rPr>
              <a:t>Для правки текста заглавия щёлкните мышью</a:t>
            </a:r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47840" indent="-382680"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Для правки структуры щёлкните мышью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1" marL="822240" indent="-285840">
              <a:spcBef>
                <a:spcPts val="751"/>
              </a:spcBef>
              <a:buClr>
                <a:srgbClr val="ff388c"/>
              </a:buClr>
              <a:buSzPct val="95000"/>
              <a:buFont typeface="Verdana"/>
              <a:buChar char="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Второй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2" marL="1104840" indent="-22860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Третий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3" marL="1371600" indent="-20952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Четвёртый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4" marL="1600200" indent="-209520">
              <a:spcBef>
                <a:spcPts val="751"/>
              </a:spcBef>
              <a:buClr>
                <a:srgbClr val="ff90b2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Пятый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5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Шестой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6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Седьмой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dt" idx="7"/>
          </p:nvPr>
        </p:nvSpPr>
        <p:spPr>
          <a:xfrm>
            <a:off x="4791240" y="6480000"/>
            <a:ext cx="213336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ftr" idx="8"/>
          </p:nvPr>
        </p:nvSpPr>
        <p:spPr>
          <a:xfrm>
            <a:off x="456840" y="6481440"/>
            <a:ext cx="4259160" cy="29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sldNum" idx="9"/>
          </p:nvPr>
        </p:nvSpPr>
        <p:spPr>
          <a:xfrm>
            <a:off x="7589880" y="6481800"/>
            <a:ext cx="50328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pc="-1" strike="noStrike">
                <a:latin typeface="Times New Roman"/>
              </a:defRPr>
            </a:lvl1pPr>
          </a:lstStyle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9C843E-53F0-43CA-A6AC-3CCDA9C51F57}" type="slidenum">
              <a:rPr b="0" lang="ru-RU" sz="1200" spc="-1" strike="noStrike">
                <a:latin typeface="Times New Roman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6c6c6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Прямоугольный треугольник 9"/>
          <p:cNvSpPr/>
          <p:nvPr/>
        </p:nvSpPr>
        <p:spPr>
          <a:xfrm flipV="1">
            <a:off x="6480" y="6120"/>
            <a:ext cx="9131040" cy="6837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d2d2d2">
                  <a:alpha val="1176"/>
                </a:srgbClr>
              </a:gs>
              <a:gs pos="100000">
                <a:srgbClr val="d2d2d2">
                  <a:alpha val="10196"/>
                </a:srgbClr>
              </a:gs>
            </a:gsLst>
            <a:lin ang="798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4" name="Равнобедренный треугольник 11"/>
          <p:cNvSpPr/>
          <p:nvPr/>
        </p:nvSpPr>
        <p:spPr>
          <a:xfrm rot="5400000">
            <a:off x="7553160" y="308160"/>
            <a:ext cx="1893960" cy="1293840"/>
          </a:xfrm>
          <a:custGeom>
            <a:avLst/>
            <a:gdLst/>
            <a:ahLst/>
            <a:rect l="0" t="0" r="r" b="b"/>
            <a:pathLst>
              <a:path w="5263" h="3596">
                <a:moveTo>
                  <a:pt x="2700" y="3595"/>
                </a:moveTo>
                <a:lnTo>
                  <a:pt x="5262" y="0"/>
                </a:lnTo>
                <a:lnTo>
                  <a:pt x="0" y="0"/>
                </a:lnTo>
                <a:lnTo>
                  <a:pt x="2700" y="3595"/>
                </a:lnTo>
              </a:path>
            </a:pathLst>
          </a:custGeom>
          <a:gradFill rotWithShape="0">
            <a:gsLst>
              <a:gs pos="0">
                <a:srgbClr val="b6004a"/>
              </a:gs>
              <a:gs pos="100000">
                <a:srgbClr val="ff69a4"/>
              </a:gs>
            </a:gsLst>
            <a:lin ang="2088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Прямая соединительная линия 12"/>
          <p:cNvSpPr/>
          <p:nvPr/>
        </p:nvSpPr>
        <p:spPr>
          <a:xfrm flipH="1" flipV="1">
            <a:off x="6469200" y="9000"/>
            <a:ext cx="2673360" cy="1900440"/>
          </a:xfrm>
          <a:prstGeom prst="line">
            <a:avLst/>
          </a:prstGeom>
          <a:ln cap="rnd" w="6120">
            <a:solidFill>
              <a:srgbClr val="c6c6c6">
                <a:alpha val="4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Прямая соединительная линия 14"/>
          <p:cNvSpPr/>
          <p:nvPr/>
        </p:nvSpPr>
        <p:spPr>
          <a:xfrm flipV="1">
            <a:off x="0" y="6480"/>
            <a:ext cx="9137520" cy="6845040"/>
          </a:xfrm>
          <a:prstGeom prst="line">
            <a:avLst/>
          </a:prstGeom>
          <a:ln cap="rnd" w="5040">
            <a:solidFill>
              <a:srgbClr val="bfbfbf">
                <a:alpha val="3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ru-RU" sz="4200" spc="-1" strike="noStrike">
                <a:solidFill>
                  <a:srgbClr val="ff5c9c"/>
                </a:solidFill>
                <a:latin typeface="Century Gothic"/>
              </a:rPr>
              <a:t>Для правки текста заглавия щёлкните мышью</a:t>
            </a:r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47840" indent="-382680"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Для правки структуры щёлкните мышью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1" marL="822240" indent="-285840">
              <a:spcBef>
                <a:spcPts val="751"/>
              </a:spcBef>
              <a:buClr>
                <a:srgbClr val="ff388c"/>
              </a:buClr>
              <a:buSzPct val="95000"/>
              <a:buFont typeface="Verdana"/>
              <a:buChar char="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Второй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2" marL="1104840" indent="-22860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Третий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3" marL="1371600" indent="-20952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Четвёртый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4" marL="1600200" indent="-209520">
              <a:spcBef>
                <a:spcPts val="751"/>
              </a:spcBef>
              <a:buClr>
                <a:srgbClr val="ff90b2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Пятый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5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Шестой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6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Седьмой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dt" idx="10"/>
          </p:nvPr>
        </p:nvSpPr>
        <p:spPr>
          <a:xfrm>
            <a:off x="6955920" y="6477120"/>
            <a:ext cx="2133720" cy="30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ftr" idx="11"/>
          </p:nvPr>
        </p:nvSpPr>
        <p:spPr>
          <a:xfrm>
            <a:off x="2619360" y="6481440"/>
            <a:ext cx="4260960" cy="29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1" name="PlaceHolder 5"/>
          <p:cNvSpPr>
            <a:spLocks noGrp="1"/>
          </p:cNvSpPr>
          <p:nvPr>
            <p:ph type="sldNum" idx="12"/>
          </p:nvPr>
        </p:nvSpPr>
        <p:spPr>
          <a:xfrm>
            <a:off x="8450280" y="809280"/>
            <a:ext cx="503280" cy="29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-216000" algn="ctr"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pc="-1" strike="noStrike">
                <a:latin typeface="Times New Roman"/>
              </a:defRPr>
            </a:lvl1pPr>
          </a:lstStyle>
          <a:p>
            <a:pPr marL="216000" indent="-216000" algn="ctr"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177D4B-F420-4C43-9715-019282C4C7A7}" type="slidenum">
              <a:rPr b="0" lang="ru-RU" sz="1200" spc="-1" strike="noStrike">
                <a:latin typeface="Times New Roman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74747"/>
            </a:gs>
            <a:gs pos="100000">
              <a:srgbClr val="8c8c8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ru-RU" sz="4200" spc="-1" strike="noStrike">
                <a:solidFill>
                  <a:srgbClr val="ff5c9c"/>
                </a:solidFill>
                <a:latin typeface="Century Gothic"/>
              </a:rPr>
              <a:t>Для правки текста заглавия щёлкните мышью</a:t>
            </a:r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47840" indent="-382680"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Для правки структуры щёлкните мышью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1" marL="822240" indent="-285840">
              <a:spcBef>
                <a:spcPts val="751"/>
              </a:spcBef>
              <a:buClr>
                <a:srgbClr val="ff388c"/>
              </a:buClr>
              <a:buSzPct val="95000"/>
              <a:buFont typeface="Verdana"/>
              <a:buChar char="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Второй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2" marL="1104840" indent="-22860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Третий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3" marL="1371600" indent="-20952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Четвёртый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4" marL="1600200" indent="-209520">
              <a:spcBef>
                <a:spcPts val="751"/>
              </a:spcBef>
              <a:buClr>
                <a:srgbClr val="ff90b2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Пятый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5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Шестой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6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Седьмой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dt" idx="13"/>
          </p:nvPr>
        </p:nvSpPr>
        <p:spPr>
          <a:xfrm>
            <a:off x="4790880" y="6481800"/>
            <a:ext cx="213012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ftr" idx="14"/>
          </p:nvPr>
        </p:nvSpPr>
        <p:spPr>
          <a:xfrm>
            <a:off x="457200" y="6481800"/>
            <a:ext cx="426096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sldNum" idx="15"/>
          </p:nvPr>
        </p:nvSpPr>
        <p:spPr>
          <a:xfrm>
            <a:off x="7589880" y="6483240"/>
            <a:ext cx="50328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pc="-1" strike="noStrike">
                <a:latin typeface="Times New Roman"/>
              </a:defRPr>
            </a:lvl1pPr>
          </a:lstStyle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07F4C44-BE37-49B2-B6AE-307AFBEBB772}" type="slidenum">
              <a:rPr b="0" lang="ru-RU" sz="1200" spc="-1" strike="noStrike">
                <a:latin typeface="Times New Roman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74747"/>
            </a:gs>
            <a:gs pos="100000">
              <a:srgbClr val="8c8c8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ru-RU" sz="4200" spc="-1" strike="noStrike">
                <a:solidFill>
                  <a:srgbClr val="ff5c9c"/>
                </a:solidFill>
                <a:latin typeface="Century Gothic"/>
              </a:rPr>
              <a:t>Для правки текста заглавия щёлкните мышью</a:t>
            </a:r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47840" indent="-382680"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Для правки структуры щёлкните мышью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1" marL="822240" indent="-285840">
              <a:spcBef>
                <a:spcPts val="751"/>
              </a:spcBef>
              <a:buClr>
                <a:srgbClr val="ff388c"/>
              </a:buClr>
              <a:buSzPct val="95000"/>
              <a:buFont typeface="Verdana"/>
              <a:buChar char="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Второй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2" marL="1104840" indent="-22860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Третий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3" marL="1371600" indent="-20952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Четвёртый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4" marL="1600200" indent="-209520">
              <a:spcBef>
                <a:spcPts val="751"/>
              </a:spcBef>
              <a:buClr>
                <a:srgbClr val="ff90b2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Пятый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5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Шестой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6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Седьмой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dt" idx="16"/>
          </p:nvPr>
        </p:nvSpPr>
        <p:spPr>
          <a:xfrm>
            <a:off x="6278040" y="6556320"/>
            <a:ext cx="213372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9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ftr" idx="17"/>
          </p:nvPr>
        </p:nvSpPr>
        <p:spPr>
          <a:xfrm>
            <a:off x="1134720" y="6556320"/>
            <a:ext cx="514332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9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3" name="PlaceHolder 5"/>
          <p:cNvSpPr>
            <a:spLocks noGrp="1"/>
          </p:cNvSpPr>
          <p:nvPr>
            <p:ph type="sldNum" idx="18"/>
          </p:nvPr>
        </p:nvSpPr>
        <p:spPr>
          <a:xfrm>
            <a:off x="8410680" y="6556320"/>
            <a:ext cx="50328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900" spc="-1" strike="noStrike">
                <a:latin typeface="Times New Roman"/>
              </a:defRPr>
            </a:lvl1pPr>
          </a:lstStyle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8991BA-ED9E-43CC-B2F1-EF64776C2CC2}" type="slidenum">
              <a:rPr b="0" lang="ru-RU" sz="900" spc="-1" strike="noStrike">
                <a:latin typeface="Times New Roman"/>
              </a:rPr>
              <a:t>&lt;номер&gt;</a:t>
            </a:fld>
            <a:endParaRPr b="0" lang="ru-RU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6c6c6c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457200" y="267840"/>
            <a:ext cx="8229600" cy="139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ru-RU" sz="4200" spc="-1" strike="noStrike">
                <a:solidFill>
                  <a:srgbClr val="ff5c9c"/>
                </a:solidFill>
                <a:latin typeface="Century Gothic"/>
              </a:rPr>
              <a:t>Для правки текста заглавия щёлкните мышью</a:t>
            </a:r>
            <a:endParaRPr b="0" lang="ru-RU" sz="4200" spc="-1" strike="noStrike">
              <a:solidFill>
                <a:srgbClr val="ff5c9c"/>
              </a:solidFill>
              <a:latin typeface="Century Gothic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47840" indent="-382680"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Для правки структуры щёлкните мышью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1" marL="822240" indent="-285840">
              <a:spcBef>
                <a:spcPts val="751"/>
              </a:spcBef>
              <a:buClr>
                <a:srgbClr val="ff388c"/>
              </a:buClr>
              <a:buSzPct val="95000"/>
              <a:buFont typeface="Verdana"/>
              <a:buChar char="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Второй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2" marL="1104840" indent="-22860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Третий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3" marL="1371600" indent="-209520">
              <a:spcBef>
                <a:spcPts val="751"/>
              </a:spcBef>
              <a:buClr>
                <a:srgbClr val="ff388c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Четвёртый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4" marL="1600200" indent="-209520">
              <a:spcBef>
                <a:spcPts val="751"/>
              </a:spcBef>
              <a:buClr>
                <a:srgbClr val="ff90b2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Пятый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5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Шестой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lvl="6" marL="1600200" indent="-209520">
              <a:spcBef>
                <a:spcPts val="751"/>
              </a:spcBef>
              <a:buClr>
                <a:srgbClr val="ffffff"/>
              </a:buClr>
              <a:buFont typeface="Wingdings 2" charset="2"/>
              <a:buChar char="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Седьмой уровень структуры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 type="dt" idx="19"/>
          </p:nvPr>
        </p:nvSpPr>
        <p:spPr>
          <a:xfrm>
            <a:off x="6108840" y="6556320"/>
            <a:ext cx="210168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9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3" name="PlaceHolder 4"/>
          <p:cNvSpPr>
            <a:spLocks noGrp="1"/>
          </p:cNvSpPr>
          <p:nvPr>
            <p:ph type="ftr" idx="20"/>
          </p:nvPr>
        </p:nvSpPr>
        <p:spPr>
          <a:xfrm>
            <a:off x="1169640" y="6557760"/>
            <a:ext cx="4948200" cy="30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9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4" name="PlaceHolder 5"/>
          <p:cNvSpPr>
            <a:spLocks noGrp="1"/>
          </p:cNvSpPr>
          <p:nvPr>
            <p:ph type="sldNum" idx="21"/>
          </p:nvPr>
        </p:nvSpPr>
        <p:spPr>
          <a:xfrm>
            <a:off x="8217000" y="6556320"/>
            <a:ext cx="366480" cy="30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-216000" algn="ctr"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9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marL="216000" indent="-216000" algn="ctr"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B60764C-C717-4016-9309-A781F27A6420}" type="slidenum">
              <a:rPr b="0" lang="ru-RU" sz="900" spc="-1" strike="noStrike">
                <a:solidFill>
                  <a:srgbClr val="ffffff"/>
                </a:solidFill>
                <a:latin typeface="Times New Roman"/>
              </a:rPr>
              <a:t>&lt;номер&gt;</a:t>
            </a:fld>
            <a:endParaRPr b="0" lang="ru-RU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2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2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Rectangle 2" descr=""/>
          <p:cNvPicPr/>
          <p:nvPr/>
        </p:nvPicPr>
        <p:blipFill>
          <a:blip r:embed="rId1"/>
          <a:stretch/>
        </p:blipFill>
        <p:spPr>
          <a:xfrm>
            <a:off x="609480" y="981000"/>
            <a:ext cx="7845480" cy="4749840"/>
          </a:xfrm>
          <a:prstGeom prst="rect">
            <a:avLst/>
          </a:prstGeom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Rectangle 2" descr=""/>
          <p:cNvPicPr/>
          <p:nvPr/>
        </p:nvPicPr>
        <p:blipFill>
          <a:blip r:embed="rId1"/>
          <a:stretch/>
        </p:blipFill>
        <p:spPr>
          <a:xfrm>
            <a:off x="457200" y="189000"/>
            <a:ext cx="8229600" cy="689040"/>
          </a:xfrm>
          <a:prstGeom prst="rect">
            <a:avLst/>
          </a:prstGeom>
          <a:ln w="0">
            <a:noFill/>
          </a:ln>
        </p:spPr>
      </p:pic>
      <p:sp>
        <p:nvSpPr>
          <p:cNvPr id="319" name=""/>
          <p:cNvSpPr txBox="1"/>
          <p:nvPr/>
        </p:nvSpPr>
        <p:spPr>
          <a:xfrm>
            <a:off x="457200" y="907920"/>
            <a:ext cx="8229600" cy="59500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8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     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Исполнение за отчетный период по данному разделу составило 90,5 %, что в суммовом выражении составляет      4 </a:t>
            </a: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384,540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тыс. рублей при плане в сумме 4 8</a:t>
            </a: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43,660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тыс.рублей, освоение средств распределилось на: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60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400" spc="-1" strike="noStrike">
                <a:solidFill>
                  <a:srgbClr val="ffffff"/>
                </a:solidFill>
                <a:latin typeface="Times New Roman"/>
              </a:rPr>
              <a:t>содержание и обеспечение деятельности местной администрации</a:t>
            </a:r>
            <a:r>
              <a:rPr b="0" i="1" lang="ru-RU" sz="2400" spc="-1" strike="noStrike">
                <a:solidFill>
                  <a:srgbClr val="ffffff"/>
                </a:solidFill>
                <a:latin typeface="Times New Roman"/>
              </a:rPr>
              <a:t> исполнение 9</a:t>
            </a:r>
            <a:r>
              <a:rPr b="0" i="1" lang="en-US" sz="2400" spc="-1" strike="noStrike">
                <a:solidFill>
                  <a:srgbClr val="ffffff"/>
                </a:solidFill>
                <a:latin typeface="Times New Roman"/>
              </a:rPr>
              <a:t>1,4</a:t>
            </a:r>
            <a:r>
              <a:rPr b="0" i="1" lang="ru-RU" sz="2400" spc="-1" strike="noStrike">
                <a:solidFill>
                  <a:srgbClr val="ffffff"/>
                </a:solidFill>
                <a:latin typeface="Times New Roman"/>
              </a:rPr>
              <a:t> % в сумме – 4 </a:t>
            </a:r>
            <a:r>
              <a:rPr b="0" i="1" lang="en-US" sz="2400" spc="-1" strike="noStrike">
                <a:solidFill>
                  <a:srgbClr val="ffffff"/>
                </a:solidFill>
                <a:latin typeface="Times New Roman"/>
              </a:rPr>
              <a:t>226,253</a:t>
            </a:r>
            <a:r>
              <a:rPr b="0" i="1" lang="ru-RU" sz="2400" spc="-1" strike="noStrike">
                <a:solidFill>
                  <a:srgbClr val="ffffff"/>
                </a:solidFill>
                <a:latin typeface="Times New Roman"/>
              </a:rPr>
              <a:t>тыс. рублей при плане  - 4 </a:t>
            </a:r>
            <a:r>
              <a:rPr b="0" i="1" lang="en-US" sz="2400" spc="-1" strike="noStrike">
                <a:solidFill>
                  <a:srgbClr val="ffffff"/>
                </a:solidFill>
                <a:latin typeface="Times New Roman"/>
              </a:rPr>
              <a:t>623,373</a:t>
            </a:r>
            <a:r>
              <a:rPr b="0" i="1" lang="ru-RU" sz="2400" spc="-1" strike="noStrike">
                <a:solidFill>
                  <a:srgbClr val="ffffff"/>
                </a:solidFill>
                <a:latin typeface="Times New Roman"/>
              </a:rPr>
              <a:t> тыс. рублей.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60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ru-RU" sz="2400" spc="-1" strike="noStrike">
                <a:solidFill>
                  <a:srgbClr val="ffffff"/>
                </a:solidFill>
                <a:latin typeface="Times New Roman"/>
              </a:rPr>
              <a:t>расходы на казначейское исполнение бюджета и контрольно-ревизионный орган, исполнены на  100% в сумме 80,0 тыс.рублей при плане 80,0 тыс.рублей.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60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400" spc="-1" strike="noStrike">
                <a:solidFill>
                  <a:srgbClr val="ffffff"/>
                </a:solidFill>
                <a:latin typeface="Times New Roman"/>
              </a:rPr>
              <a:t>резервный фонд</a:t>
            </a:r>
            <a:r>
              <a:rPr b="0" i="1" lang="ru-RU" sz="2400" spc="-1" strike="noStrike">
                <a:solidFill>
                  <a:srgbClr val="ffffff"/>
                </a:solidFill>
                <a:latin typeface="Times New Roman"/>
              </a:rPr>
              <a:t> – исполнение 0%,  при плане </a:t>
            </a:r>
            <a:r>
              <a:rPr b="0" i="1" lang="en-US" sz="2400" spc="-1" strike="noStrike">
                <a:solidFill>
                  <a:srgbClr val="ffffff"/>
                </a:solidFill>
                <a:latin typeface="Times New Roman"/>
              </a:rPr>
              <a:t>62,0</a:t>
            </a:r>
            <a:r>
              <a:rPr b="0" i="1" lang="ru-RU" sz="2400" spc="-1" strike="noStrike">
                <a:solidFill>
                  <a:srgbClr val="ffffff"/>
                </a:solidFill>
                <a:latin typeface="Times New Roman"/>
              </a:rPr>
              <a:t>00 тыс.руб. исполнено 0,0 тыс.руб.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60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pc="-1" strike="noStrike">
                <a:solidFill>
                  <a:srgbClr val="ffffff"/>
                </a:solidFill>
                <a:latin typeface="Times New Roman"/>
              </a:rPr>
              <a:t>другие общегосударственные вопросы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исполнены на </a:t>
            </a: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100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%  в сумме  </a:t>
            </a: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78,287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тыс.рублей при плане  - </a:t>
            </a:r>
            <a:r>
              <a:rPr b="0" lang="en-US" sz="2400" spc="-1" strike="noStrike">
                <a:solidFill>
                  <a:srgbClr val="ffffff"/>
                </a:solidFill>
                <a:latin typeface="Times New Roman"/>
              </a:rPr>
              <a:t>78,287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тыс. рублей.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" name="Rectangle 2" descr=""/>
          <p:cNvPicPr/>
          <p:nvPr/>
        </p:nvPicPr>
        <p:blipFill>
          <a:blip r:embed="rId1"/>
          <a:stretch/>
        </p:blipFill>
        <p:spPr>
          <a:xfrm>
            <a:off x="457200" y="268200"/>
            <a:ext cx="8229600" cy="1395360"/>
          </a:xfrm>
          <a:prstGeom prst="rect">
            <a:avLst/>
          </a:prstGeom>
          <a:ln w="0">
            <a:noFill/>
          </a:ln>
        </p:spPr>
      </p:pic>
      <p:sp>
        <p:nvSpPr>
          <p:cNvPr id="321" name=""/>
          <p:cNvSpPr txBox="1"/>
          <p:nvPr/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100000"/>
              </a:lnSpc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На средства субвенции,  из бюджета другого уровня ,произведены расходы по переданным полномочиям по осуществлению первичного воинского учета, исполнение составляет 100% в сумме 17</a:t>
            </a:r>
            <a:r>
              <a:rPr b="0" lang="en-US" sz="3000" spc="-1" strike="noStrike">
                <a:solidFill>
                  <a:srgbClr val="ffffff"/>
                </a:solidFill>
                <a:latin typeface="Times New Roman"/>
              </a:rPr>
              <a:t>5,4</a:t>
            </a: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 тыс.рублей,  при плане 17</a:t>
            </a:r>
            <a:r>
              <a:rPr b="0" lang="en-US" sz="3000" spc="-1" strike="noStrike">
                <a:solidFill>
                  <a:srgbClr val="ffffff"/>
                </a:solidFill>
                <a:latin typeface="Times New Roman"/>
              </a:rPr>
              <a:t>5,4</a:t>
            </a: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 тыс. рублей.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" name="Rectangle 2" descr=""/>
          <p:cNvPicPr/>
          <p:nvPr/>
        </p:nvPicPr>
        <p:blipFill>
          <a:blip r:embed="rId1"/>
          <a:stretch/>
        </p:blipFill>
        <p:spPr>
          <a:xfrm>
            <a:off x="457200" y="171360"/>
            <a:ext cx="8229600" cy="1590840"/>
          </a:xfrm>
          <a:prstGeom prst="rect">
            <a:avLst/>
          </a:prstGeom>
          <a:ln w="0">
            <a:noFill/>
          </a:ln>
        </p:spPr>
      </p:pic>
      <p:sp>
        <p:nvSpPr>
          <p:cNvPr id="323" name=""/>
          <p:cNvSpPr txBox="1"/>
          <p:nvPr/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pc="-1" strike="noStrike">
                <a:solidFill>
                  <a:srgbClr val="ffffff"/>
                </a:solidFill>
                <a:latin typeface="Times New Roman"/>
              </a:rPr>
              <a:t>   </a:t>
            </a:r>
            <a:r>
              <a:rPr b="0" lang="ru-RU" sz="2800" spc="-1" strike="noStrike">
                <a:solidFill>
                  <a:srgbClr val="ffffff"/>
                </a:solidFill>
                <a:latin typeface="Times New Roman"/>
              </a:rPr>
              <a:t>Освоение средств за отчетный период составило 100 %  на сумму  191,0 тыс.рублей при плане в сумме 191,0 тыс.рублей, освоение средств распределилось следующим образом:</a:t>
            </a:r>
            <a:endParaRPr b="0" lang="ru-RU" sz="28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10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ru-RU" sz="2800" spc="-1" strike="noStrike">
                <a:solidFill>
                  <a:srgbClr val="ffffff"/>
                </a:solidFill>
                <a:latin typeface="Times New Roman"/>
              </a:rPr>
              <a:t>обеспечение пожарной безопасности   на сумму 191,0 тыс.рублей</a:t>
            </a:r>
            <a:r>
              <a:rPr b="0" i="1" lang="ru-RU" sz="2800" spc="-1" strike="noStrike">
                <a:solidFill>
                  <a:srgbClr val="ffffff"/>
                </a:solidFill>
                <a:latin typeface="Century Gothic"/>
              </a:rPr>
              <a:t>;</a:t>
            </a:r>
            <a:endParaRPr b="0" lang="ru-RU" sz="28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" name="Rectangle 2" descr=""/>
          <p:cNvPicPr/>
          <p:nvPr/>
        </p:nvPicPr>
        <p:blipFill>
          <a:blip r:embed="rId1"/>
          <a:stretch/>
        </p:blipFill>
        <p:spPr>
          <a:xfrm>
            <a:off x="457200" y="281160"/>
            <a:ext cx="8229600" cy="742680"/>
          </a:xfrm>
          <a:prstGeom prst="rect">
            <a:avLst/>
          </a:prstGeom>
          <a:ln w="0">
            <a:noFill/>
          </a:ln>
        </p:spPr>
      </p:pic>
      <p:sp>
        <p:nvSpPr>
          <p:cNvPr id="325" name=""/>
          <p:cNvSpPr txBox="1"/>
          <p:nvPr/>
        </p:nvSpPr>
        <p:spPr>
          <a:xfrm>
            <a:off x="468360" y="1413000"/>
            <a:ext cx="8229600" cy="4690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    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Освоение средств по разделу составило </a:t>
            </a: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99,7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 %  на сумму  </a:t>
            </a: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1 141,287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 тыс.рублей при плане </a:t>
            </a:r>
            <a:r>
              <a:rPr b="0" lang="en-US" sz="2000" spc="-1" strike="noStrike">
                <a:solidFill>
                  <a:srgbClr val="ffffff"/>
                </a:solidFill>
                <a:latin typeface="Times New Roman"/>
              </a:rPr>
              <a:t>1 144,161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 тыс. рублей и распределилось следующим образом :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ru-RU" sz="2000" spc="-1" strike="noStrike">
                <a:solidFill>
                  <a:srgbClr val="ffffff"/>
                </a:solidFill>
                <a:latin typeface="Times New Roman"/>
              </a:rPr>
              <a:t>дорожное хозяйство(дорожные фонды)</a:t>
            </a:r>
            <a:r>
              <a:rPr b="1" i="1" lang="ru-RU" sz="2000" spc="-1" strike="noStrike">
                <a:solidFill>
                  <a:srgbClr val="ffffff"/>
                </a:solidFill>
                <a:latin typeface="Times New Roman"/>
              </a:rPr>
              <a:t>-</a:t>
            </a:r>
            <a:r>
              <a:rPr b="0" i="1" lang="ru-RU" sz="2000" spc="-1" strike="noStrike">
                <a:solidFill>
                  <a:srgbClr val="ffffff"/>
                </a:solidFill>
                <a:latin typeface="Times New Roman"/>
              </a:rPr>
              <a:t>содержание и ремонт дорог населенного пункта при плане  в 6</a:t>
            </a:r>
            <a:r>
              <a:rPr b="0" i="1" lang="en-US" sz="2000" spc="-1" strike="noStrike">
                <a:solidFill>
                  <a:srgbClr val="ffffff"/>
                </a:solidFill>
                <a:latin typeface="Times New Roman"/>
              </a:rPr>
              <a:t>90</a:t>
            </a:r>
            <a:r>
              <a:rPr b="0" i="1" lang="ru-RU" sz="2000" spc="-1" strike="noStrike">
                <a:solidFill>
                  <a:srgbClr val="ffffff"/>
                </a:solidFill>
                <a:latin typeface="Times New Roman"/>
              </a:rPr>
              <a:t>,0 тыс.руб.  исполнено  </a:t>
            </a:r>
            <a:r>
              <a:rPr b="0" i="1" lang="en-US" sz="2000" spc="-1" strike="noStrike">
                <a:solidFill>
                  <a:srgbClr val="ffffff"/>
                </a:solidFill>
                <a:latin typeface="Times New Roman"/>
              </a:rPr>
              <a:t>99,6</a:t>
            </a:r>
            <a:r>
              <a:rPr b="0" i="1" lang="ru-RU" sz="2000" spc="-1" strike="noStrike">
                <a:solidFill>
                  <a:srgbClr val="ffffff"/>
                </a:solidFill>
                <a:latin typeface="Times New Roman"/>
              </a:rPr>
              <a:t> % в сумме </a:t>
            </a:r>
            <a:r>
              <a:rPr b="0" i="1" lang="en-US" sz="2000" spc="-1" strike="noStrike">
                <a:solidFill>
                  <a:srgbClr val="ffffff"/>
                </a:solidFill>
                <a:latin typeface="Times New Roman"/>
              </a:rPr>
              <a:t>687,126</a:t>
            </a:r>
            <a:r>
              <a:rPr b="0" i="1" lang="ru-RU" sz="2000" spc="-1" strike="noStrike">
                <a:solidFill>
                  <a:srgbClr val="ffffff"/>
                </a:solidFill>
                <a:latin typeface="Times New Roman"/>
              </a:rPr>
              <a:t> тыс. рублей.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ru-RU" sz="2000" spc="-1" strike="noStrike">
                <a:solidFill>
                  <a:srgbClr val="ffffff"/>
                </a:solidFill>
                <a:latin typeface="Times New Roman"/>
              </a:rPr>
              <a:t>Транспорт - исполнено  на 100 % на сумму  454,161 тыс.руб. при плане 454,161 тыс.руб.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" name="Rectangle 2" descr=""/>
          <p:cNvPicPr/>
          <p:nvPr/>
        </p:nvPicPr>
        <p:blipFill>
          <a:blip r:embed="rId1"/>
          <a:stretch/>
        </p:blipFill>
        <p:spPr>
          <a:xfrm>
            <a:off x="457200" y="165240"/>
            <a:ext cx="8229600" cy="993600"/>
          </a:xfrm>
          <a:prstGeom prst="rect">
            <a:avLst/>
          </a:prstGeom>
          <a:ln w="0">
            <a:noFill/>
          </a:ln>
        </p:spPr>
      </p:pic>
      <p:sp>
        <p:nvSpPr>
          <p:cNvPr id="327" name=""/>
          <p:cNvSpPr txBox="1"/>
          <p:nvPr/>
        </p:nvSpPr>
        <p:spPr>
          <a:xfrm>
            <a:off x="178920" y="692280"/>
            <a:ext cx="8713800" cy="59767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      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	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	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Исполнение бюджета по разделу составило         99,9 %, в сумме 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     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17 942,450 тыс.рублей, при плане   17 944,670 тыс.рублей. Удельный вес расходов по этому направлению в общей сумме расходов бюджета составляет 69,9 %, что является первым по значимости показателем всех расходов бюджета , освоение средств распределилось на :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000" spc="-1" strike="noStrike">
                <a:solidFill>
                  <a:srgbClr val="ffffff"/>
                </a:solidFill>
                <a:latin typeface="Times New Roman"/>
              </a:rPr>
              <a:t>жилищное хозяйство-  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в сумме</a:t>
            </a:r>
            <a:r>
              <a:rPr b="1" i="1" lang="ru-RU" sz="2000" spc="-1" strike="noStrike">
                <a:solidFill>
                  <a:srgbClr val="ffffff"/>
                </a:solidFill>
                <a:latin typeface="Times New Roman"/>
              </a:rPr>
              <a:t>  9,066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 тыс</a:t>
            </a:r>
            <a:r>
              <a:rPr b="0" i="1" lang="ru-RU" sz="2000" spc="-1" strike="noStrike">
                <a:solidFill>
                  <a:srgbClr val="ffffff"/>
                </a:solidFill>
                <a:latin typeface="Times New Roman"/>
              </a:rPr>
              <a:t>.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рублей </a:t>
            </a:r>
            <a:r>
              <a:rPr b="1" i="1" lang="ru-RU" sz="2000" spc="-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запланированные расходы исполнены на 100 %  в сумме 9,066 тыс.рублей.;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99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000" spc="-1" strike="noStrike">
                <a:solidFill>
                  <a:srgbClr val="ffffff"/>
                </a:solidFill>
                <a:latin typeface="Times New Roman"/>
              </a:rPr>
              <a:t>коммунальное хозяйство-  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в сумме</a:t>
            </a:r>
            <a:r>
              <a:rPr b="1" i="1" lang="ru-RU" sz="2000" spc="-1" strike="noStrike">
                <a:solidFill>
                  <a:srgbClr val="ffffff"/>
                </a:solidFill>
                <a:latin typeface="Times New Roman"/>
              </a:rPr>
              <a:t> 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17 555,504 тыс</a:t>
            </a:r>
            <a:r>
              <a:rPr b="0" i="1" lang="ru-RU" sz="2000" spc="-1" strike="noStrike">
                <a:solidFill>
                  <a:srgbClr val="ffffff"/>
                </a:solidFill>
                <a:latin typeface="Times New Roman"/>
              </a:rPr>
              <a:t>.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рублей </a:t>
            </a:r>
            <a:r>
              <a:rPr b="1" i="1" lang="ru-RU" sz="2000" spc="-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запланированные расходы исполнены на 99,9 %  в сумме 17 554,132  тыс.рублей.;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pc="-1" strike="noStrike">
                <a:solidFill>
                  <a:srgbClr val="ffffff"/>
                </a:solidFill>
                <a:latin typeface="Times New Roman"/>
              </a:rPr>
              <a:t>благоустройство -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 расходы исполнены на  99,8 % на сумму 379,252 при плане 380,100  тыс.рублей</a:t>
            </a:r>
            <a:r>
              <a:rPr b="0" lang="ru-RU" sz="2800" spc="-1" strike="noStrike">
                <a:solidFill>
                  <a:srgbClr val="ffffff"/>
                </a:solidFill>
                <a:latin typeface="Times New Roman"/>
              </a:rPr>
              <a:t>.</a:t>
            </a:r>
            <a:endParaRPr b="0" lang="ru-RU" sz="28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Rectangle 2" descr=""/>
          <p:cNvPicPr/>
          <p:nvPr/>
        </p:nvPicPr>
        <p:blipFill>
          <a:blip r:embed="rId1"/>
          <a:stretch/>
        </p:blipFill>
        <p:spPr>
          <a:xfrm>
            <a:off x="457200" y="268200"/>
            <a:ext cx="8229600" cy="1395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Rectangle 2" descr=""/>
          <p:cNvPicPr/>
          <p:nvPr/>
        </p:nvPicPr>
        <p:blipFill>
          <a:blip r:embed="rId1"/>
          <a:stretch/>
        </p:blipFill>
        <p:spPr>
          <a:xfrm>
            <a:off x="457200" y="268200"/>
            <a:ext cx="8229600" cy="1395360"/>
          </a:xfrm>
          <a:prstGeom prst="rect">
            <a:avLst/>
          </a:prstGeom>
          <a:ln w="0">
            <a:noFill/>
          </a:ln>
        </p:spPr>
      </p:pic>
      <p:sp>
        <p:nvSpPr>
          <p:cNvPr id="330" name=""/>
          <p:cNvSpPr txBox="1"/>
          <p:nvPr/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100000"/>
              </a:lnSpc>
              <a:spcBef>
                <a:spcPts val="499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Предусмотренные  в бюджете поселения межбюджетные трансферты  переданы  в полном объеме  бюджету МО «Александровский район» на содержание Центра Досуга с.Назино  в сумме 1 064,5 тыс.рублей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1" name="Rectangle 2" descr=""/>
          <p:cNvPicPr/>
          <p:nvPr/>
        </p:nvPicPr>
        <p:blipFill>
          <a:blip r:embed="rId1"/>
          <a:stretch/>
        </p:blipFill>
        <p:spPr>
          <a:xfrm>
            <a:off x="457200" y="268200"/>
            <a:ext cx="8229600" cy="1395360"/>
          </a:xfrm>
          <a:prstGeom prst="rect">
            <a:avLst/>
          </a:prstGeom>
          <a:ln w="0">
            <a:noFill/>
          </a:ln>
        </p:spPr>
      </p:pic>
      <p:sp>
        <p:nvSpPr>
          <p:cNvPr id="332" name=""/>
          <p:cNvSpPr txBox="1"/>
          <p:nvPr/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100000"/>
              </a:lnSpc>
              <a:spcBef>
                <a:spcPts val="499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pc="-1" strike="noStrike">
                <a:solidFill>
                  <a:srgbClr val="ffffff"/>
                </a:solidFill>
                <a:latin typeface="Times New Roman"/>
              </a:rPr>
              <a:t>Социальное обеспечение населения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. Средства   муниципальной программы  « Социальная поддержка населения Назинского сельского  поселения   на  2019-2023 годы</a:t>
            </a:r>
            <a:r>
              <a:rPr b="1" lang="ru-RU" sz="2000" spc="-1" strike="noStrike">
                <a:solidFill>
                  <a:srgbClr val="ffffff"/>
                </a:solidFill>
                <a:latin typeface="Times New Roman"/>
              </a:rPr>
              <a:t>»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освоены на 100 % при плановых назначениях в сумме 109,150 тыс.руб. исполнено 109,150 тыс.руб.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100000"/>
              </a:lnSpc>
              <a:spcBef>
                <a:spcPts val="499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Охрана семьи и детства </a:t>
            </a:r>
            <a:r>
              <a:rPr b="0" lang="ru-RU" sz="2000" spc="-1" strike="noStrike">
                <a:solidFill>
                  <a:srgbClr val="ffffff"/>
                </a:solidFill>
                <a:latin typeface="Times New Roman"/>
              </a:rPr>
              <a:t>освоены на 97,4 % при плановых назначениях в сумме 616,300 тыс.руб. исполнено 600,000 тыс.руб.</a:t>
            </a: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100000"/>
              </a:lnSpc>
              <a:spcBef>
                <a:spcPts val="499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Rectangle 2" descr=""/>
          <p:cNvPicPr/>
          <p:nvPr/>
        </p:nvPicPr>
        <p:blipFill>
          <a:blip r:embed="rId1"/>
          <a:stretch/>
        </p:blipFill>
        <p:spPr>
          <a:xfrm>
            <a:off x="457200" y="268200"/>
            <a:ext cx="8229600" cy="13953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34" name=""/>
          <p:cNvGraphicFramePr/>
          <p:nvPr/>
        </p:nvGraphicFramePr>
        <p:xfrm>
          <a:off x="468360" y="1844640"/>
          <a:ext cx="8136000" cy="4873680"/>
        </p:xfrm>
        <a:graphic>
          <a:graphicData uri="http://schemas.openxmlformats.org/drawingml/2006/table">
            <a:tbl>
              <a:tblPr/>
              <a:tblGrid>
                <a:gridCol w="547560"/>
                <a:gridCol w="3987720"/>
                <a:gridCol w="1081080"/>
                <a:gridCol w="1295640"/>
                <a:gridCol w="1224000"/>
              </a:tblGrid>
              <a:tr h="644400">
                <a:tc>
                  <a:txBody>
                    <a:bodyPr lIns="42840" rIns="42840" tIns="0" bIns="0" anchor="t">
                      <a:noAutofit/>
                    </a:bodyPr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п./п.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Наименование показателя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Утверждено тыс.руб.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t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Исполнено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тыс.руб.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t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Исполнение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%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</a:tr>
              <a:tr h="457200">
                <a:tc>
                  <a:txBody>
                    <a:bodyPr lIns="42840" rIns="42840" tIns="0" bIns="0" anchor="t">
                      <a:noAutofit/>
                    </a:bodyPr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t">
                      <a:noAutofit/>
                    </a:bodyPr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ВСЕГО: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cedb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 u="sng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1 416,629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cedb"/>
                    </a:solidFill>
                  </a:tcPr>
                </a:tc>
                <a:tc>
                  <a:txBody>
                    <a:bodyPr lIns="42840" rIns="42840" tIns="0" bIns="0" anchor="t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 u="sng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1 412,384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cedb"/>
                    </a:solidFill>
                  </a:tcPr>
                </a:tc>
                <a:tc>
                  <a:txBody>
                    <a:bodyPr lIns="42840" rIns="42840" tIns="0" bIns="0" anchor="t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pc="-1" strike="noStrike" u="sng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99,7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</a:tr>
              <a:tr h="1408320">
                <a:tc>
                  <a:txBody>
                    <a:bodyPr lIns="42840" rIns="42840" tIns="0" bIns="0" anchor="t">
                      <a:noAutofit/>
                    </a:bodyPr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t">
                      <a:noAutofit/>
                    </a:bodyPr>
                    <a:p>
                      <a:pPr algn="just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Муниципальная программа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«Социальная поддержка населения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Назинского сельского поселения на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2019- 2023 годы»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cedb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145,290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e8ee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145,290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cedb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</a:tr>
              <a:tr h="1289160">
                <a:tc>
                  <a:txBody>
                    <a:bodyPr lIns="42840" rIns="42840" tIns="0" bIns="0" anchor="t">
                      <a:noAutofit/>
                    </a:bodyPr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2.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t">
                      <a:noAutofit/>
                    </a:bodyPr>
                    <a:p>
                      <a:pPr algn="just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Муниципальная программа «Комплексное развитие  систем коммунальной  инфраструктуры муниципального образования «Назинское сельское поселение»  на 2014-2023гг.»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cedb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581,339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cedb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579,968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cedb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99,8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</a:tr>
              <a:tr h="1074600">
                <a:tc>
                  <a:txBody>
                    <a:bodyPr lIns="42840" rIns="42840" tIns="0" bIns="0" anchor="t">
                      <a:noAutofit/>
                    </a:bodyPr>
                    <a:p>
                      <a:pPr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3.</a:t>
                      </a:r>
                      <a:endParaRPr b="0" lang="ru-RU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t">
                      <a:noAutofit/>
                    </a:bodyPr>
                    <a:p>
                      <a:pPr algn="just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Программа «Комплексное развитие транспортной  инфраструктуры на территории Назинского сельского поселения на 2017-2033 годы»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690,000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687,126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  <a:tc>
                  <a:txBody>
                    <a:bodyPr lIns="42840" rIns="42840" tIns="0" bIns="0" anchor="ctr">
                      <a:noAutofit/>
                    </a:bodyPr>
                    <a:p>
                      <a:pPr algn="ctr">
                        <a:lnSpc>
                          <a:spcPts val="1199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6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99,6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42840" marR="4284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f388c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5" name="Rectangle 2" descr=""/>
          <p:cNvPicPr/>
          <p:nvPr/>
        </p:nvPicPr>
        <p:blipFill>
          <a:blip r:embed="rId1"/>
          <a:stretch/>
        </p:blipFill>
        <p:spPr>
          <a:xfrm>
            <a:off x="457200" y="268200"/>
            <a:ext cx="8229600" cy="4889520"/>
          </a:xfrm>
          <a:prstGeom prst="rect">
            <a:avLst/>
          </a:prstGeom>
          <a:ln w="0">
            <a:noFill/>
          </a:ln>
        </p:spPr>
      </p:pic>
      <p:sp>
        <p:nvSpPr>
          <p:cNvPr id="336" name=""/>
          <p:cNvSpPr txBox="1"/>
          <p:nvPr/>
        </p:nvSpPr>
        <p:spPr>
          <a:xfrm rot="10500600">
            <a:off x="456840" y="1882800"/>
            <a:ext cx="8229600" cy="46080"/>
          </a:xfrm>
          <a:prstGeom prst="rect">
            <a:avLst/>
          </a:prstGeom>
          <a:noFill/>
          <a:ln w="0">
            <a:noFill/>
          </a:ln>
        </p:spPr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Rectangle 2" descr=""/>
          <p:cNvPicPr/>
          <p:nvPr/>
        </p:nvPicPr>
        <p:blipFill>
          <a:blip r:embed="rId1"/>
          <a:stretch/>
        </p:blipFill>
        <p:spPr>
          <a:xfrm>
            <a:off x="469800" y="304920"/>
            <a:ext cx="8313840" cy="1073160"/>
          </a:xfrm>
          <a:prstGeom prst="rect">
            <a:avLst/>
          </a:prstGeom>
          <a:ln w="0">
            <a:noFill/>
          </a:ln>
        </p:spPr>
      </p:pic>
      <p:sp>
        <p:nvSpPr>
          <p:cNvPr id="303" name=""/>
          <p:cNvSpPr txBox="1"/>
          <p:nvPr/>
        </p:nvSpPr>
        <p:spPr>
          <a:xfrm>
            <a:off x="301680" y="1413000"/>
            <a:ext cx="8540640" cy="5256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Бюджет-это форма образования и расходования денежных средств предназначенных для финансового обеспечения задач и функций государства и органов местного самоуправления.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Отчет за исполнением бюджета -  формой контроля за исполнением бюджета с указанием общего объема доходов ,расходов и дефицита (профицита) бюджета.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Доходы бюджета- это поступающие в бюджет денежные средства в виде сборов, иных платежей и средств финансовой помощи.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Расходы бюджета- это выплачиваемые из бюджета денежные средства в целях обеспечения задач и функций государства и органов местного самоуправления.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Дефицит бюджета- превышение расходов бюджета на его доходами.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Профицит бюджета- превышение доходов бюджета над его расходами.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Дотации –денежные средства предоставляемые на безвозмездной и безвозвратной основе при недостаточности собственных доходов.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Субсидии –средства предоставляемые из бюджета одного уровня ,бюджету другого уровня на софинансирование расходных обязательств органов государственной власти , органов местного самоуправления, возникающих при выполнении ими своих полномочий.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Субвенции – средства предоставляемые из федерального либо регионального бюджета на исполнение переданных государственных полномочий соответствующим органам местного самоуправления.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80000"/>
              </a:lnSpc>
              <a:spcBef>
                <a:spcPts val="400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pc="-1" strike="noStrike">
                <a:solidFill>
                  <a:srgbClr val="ffffff"/>
                </a:solidFill>
                <a:latin typeface="Times New Roman"/>
              </a:rPr>
              <a:t>Межбюджетные трансферты – средства предоставляемые одним бюджетом бюджетной системы РФ другому бюджету бюджетной системы РФ.</a:t>
            </a:r>
            <a:endParaRPr b="0" lang="ru-RU" sz="16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4" name="Rectangle 2" descr=""/>
          <p:cNvPicPr/>
          <p:nvPr/>
        </p:nvPicPr>
        <p:blipFill>
          <a:blip r:embed="rId1"/>
          <a:stretch/>
        </p:blipFill>
        <p:spPr>
          <a:xfrm>
            <a:off x="469800" y="401760"/>
            <a:ext cx="8236080" cy="1371600"/>
          </a:xfrm>
          <a:prstGeom prst="rect">
            <a:avLst/>
          </a:prstGeom>
          <a:ln w="0">
            <a:noFill/>
          </a:ln>
        </p:spPr>
      </p:pic>
      <p:sp>
        <p:nvSpPr>
          <p:cNvPr id="305" name=""/>
          <p:cNvSpPr txBox="1"/>
          <p:nvPr/>
        </p:nvSpPr>
        <p:spPr>
          <a:xfrm>
            <a:off x="611280" y="1557360"/>
            <a:ext cx="8229600" cy="48340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9000"/>
          </a:bodyPr>
          <a:p>
            <a:pPr marL="447840" indent="-382680">
              <a:lnSpc>
                <a:spcPct val="100000"/>
              </a:lnSpc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Бюджет поселения </a:t>
            </a: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на 2021 год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и плановый период 2022 и 2023 годов</a:t>
            </a: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, утвержден Решением Совета Назинского  сельского поселения   от 29 декабря 2020 года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 № </a:t>
            </a: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100.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    </a:t>
            </a: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В  течении года при наличии соответствующих изменений в первоначальный бюджет 2 раза вносилось изменение  Решением  Совета Назинского сельского поселения   от 04.06.2021 г. №96 и от 22.12.2021 г.  №136.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0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emph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nodeType="withEffect" fill="hold" presetClass="emph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indefinite"/>
                                        <p:tgtEl>
                                          <p:spTgt spid="3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nodeType="withEffect" fill="hold" presetClass="emph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3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nodeType="withEffect" fill="hold" presetClass="emph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3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nodeType="clickEffect" fill="hold">
                      <p:stCondLst>
                        <p:cond delay="indefinite"/>
                      </p:stCondLst>
                      <p:childTnLst>
                        <p:par>
                          <p:cTn id="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mph" presetID="9">
                                  <p:stCondLst>
                                    <p:cond delay="0"/>
                                  </p:stCondLst>
                                  <p:endCondLst>
                                    <p:cond evt="onNext"/>
                                  </p:endCondLst>
                                  <p:childTnLst>
                                    <p:set>
                                      <p:cBhvr>
                                        <p:cTn id="16" dur="indefinite"/>
                                        <p:tgtEl>
                                          <p:spTgt spid="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nodeType="clickEffect" fill="hold">
                      <p:stCondLst>
                        <p:cond delay="indefinite"/>
                      </p:stCondLst>
                      <p:childTnLst>
                        <p:par>
                          <p:cTn id="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mph" presetID="9">
                                  <p:stCondLst>
                                    <p:cond delay="0"/>
                                  </p:stCondLst>
                                  <p:endCondLst>
                                    <p:cond evt="onNext"/>
                                  </p:end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3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nodeType="clickEffect" fill="hold">
                      <p:stCondLst>
                        <p:cond delay="indefinite"/>
                      </p:stCondLst>
                      <p:childTnLst>
                        <p:par>
                          <p:cTn id="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mph" presetID="9">
                                  <p:stCondLst>
                                    <p:cond delay="0"/>
                                  </p:stCondLst>
                                  <p:endCondLst>
                                    <p:cond evt="onNext"/>
                                  </p:end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3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nodeType="clickEffect" fill="hold">
                      <p:stCondLst>
                        <p:cond delay="indefinite"/>
                      </p:stCondLst>
                      <p:childTnLst>
                        <p:par>
                          <p:cTn id="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mph" presetID="9">
                                  <p:stCondLst>
                                    <p:cond delay="0"/>
                                  </p:stCondLst>
                                  <p:endCondLst>
                                    <p:cond evt="onNext"/>
                                  </p:endCondLst>
                                  <p:childTnLst>
                                    <p:set>
                                      <p:cBhvr>
                                        <p:cTn id="28" dur="indefinite"/>
                                        <p:tgtEl>
                                          <p:spTgt spid="3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Rectangle 2" descr=""/>
          <p:cNvPicPr/>
          <p:nvPr/>
        </p:nvPicPr>
        <p:blipFill>
          <a:blip r:embed="rId1"/>
          <a:stretch/>
        </p:blipFill>
        <p:spPr>
          <a:xfrm>
            <a:off x="457200" y="201600"/>
            <a:ext cx="8229600" cy="13780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07" name=""/>
          <p:cNvGraphicFramePr/>
          <p:nvPr/>
        </p:nvGraphicFramePr>
        <p:xfrm>
          <a:off x="457200" y="1600200"/>
          <a:ext cx="8229600" cy="4308480"/>
        </p:xfrm>
        <a:graphic>
          <a:graphicData uri="http://schemas.openxmlformats.org/drawingml/2006/table">
            <a:tbl>
              <a:tblPr/>
              <a:tblGrid>
                <a:gridCol w="2459160"/>
                <a:gridCol w="2016000"/>
                <a:gridCol w="2160720"/>
                <a:gridCol w="1593720"/>
              </a:tblGrid>
              <a:tr h="1135440">
                <a:tc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План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2021 год , тыс.руб.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Исполнено 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2020 год,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тыс.руб.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% исполнения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1131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Доходы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25 828,981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25 834,037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99,9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912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Расходы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26 138,981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25 658,467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98,2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1131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Дефицит(-) Профицит(+)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- 300,000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175,570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Rectangle 2" descr=""/>
          <p:cNvPicPr/>
          <p:nvPr/>
        </p:nvPicPr>
        <p:blipFill>
          <a:blip r:embed="rId1"/>
          <a:stretch/>
        </p:blipFill>
        <p:spPr>
          <a:xfrm>
            <a:off x="457200" y="23760"/>
            <a:ext cx="8229600" cy="1079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09" name=""/>
          <p:cNvGraphicFramePr/>
          <p:nvPr/>
        </p:nvGraphicFramePr>
        <p:xfrm>
          <a:off x="457200" y="1125360"/>
          <a:ext cx="8229600" cy="4894560"/>
        </p:xfrm>
        <a:graphic>
          <a:graphicData uri="http://schemas.openxmlformats.org/drawingml/2006/table">
            <a:tbl>
              <a:tblPr/>
              <a:tblGrid>
                <a:gridCol w="1882800"/>
                <a:gridCol w="1409760"/>
                <a:gridCol w="1644480"/>
                <a:gridCol w="1646280"/>
                <a:gridCol w="1646280"/>
              </a:tblGrid>
              <a:tr h="1311480">
                <a:tc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Уточненные назначения  на 2021г. 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Исполнено</a:t>
                      </a:r>
                      <a:br>
                        <a:rPr sz="2000"/>
                      </a:br>
                      <a:br>
                        <a:rPr sz="2000"/>
                      </a:b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за 2021 год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% исполнения 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Уд. вес в общей сумме доходов, % 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85716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Налоговые доходы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1 049,000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</a:rPr>
                        <a:t>1 065,845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101,6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4,1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8398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Неналоговые доходы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45,500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40,011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87,9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0,2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11239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Безвозмездные поступления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24 744,481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24 728,181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98,2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95,7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76500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Итого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25 838,981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25 834,037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99,9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pc="-1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100</a:t>
                      </a:r>
                      <a:endParaRPr b="0" lang="ru-RU" sz="2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Rectangle 2" descr=""/>
          <p:cNvPicPr/>
          <p:nvPr/>
        </p:nvPicPr>
        <p:blipFill>
          <a:blip r:embed="rId1"/>
          <a:stretch/>
        </p:blipFill>
        <p:spPr>
          <a:xfrm>
            <a:off x="457200" y="165240"/>
            <a:ext cx="8229600" cy="804600"/>
          </a:xfrm>
          <a:prstGeom prst="rect">
            <a:avLst/>
          </a:prstGeom>
          <a:ln w="0">
            <a:noFill/>
          </a:ln>
        </p:spPr>
      </p:pic>
      <p:sp>
        <p:nvSpPr>
          <p:cNvPr id="311" name=""/>
          <p:cNvSpPr txBox="1"/>
          <p:nvPr/>
        </p:nvSpPr>
        <p:spPr>
          <a:xfrm>
            <a:off x="457200" y="836640"/>
            <a:ext cx="8229600" cy="5905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90000"/>
              </a:lnSpc>
              <a:spcBef>
                <a:spcPts val="60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pc="-1" strike="noStrike">
                <a:solidFill>
                  <a:srgbClr val="ffffff"/>
                </a:solidFill>
                <a:latin typeface="Times New Roman"/>
              </a:rPr>
              <a:t>налог на доходы физических лиц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    исполнен  на 101,8% (план –322,0 тыс. руб., исполнено – 327,783 тыс. руб.). 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60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pc="-1" strike="noStrike">
                <a:solidFill>
                  <a:srgbClr val="ffffff"/>
                </a:solidFill>
                <a:latin typeface="Times New Roman"/>
              </a:rPr>
              <a:t>акцизы по подакцизным товарам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исполнены на 103,3%    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    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(план – 690,000 тыс.руб., исполнено 712,514 тыс.руб.) . 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60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pc="-1" strike="noStrike">
                <a:solidFill>
                  <a:srgbClr val="ffffff"/>
                </a:solidFill>
                <a:latin typeface="Times New Roman"/>
              </a:rPr>
              <a:t>налог на имущество физических лиц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  исполнен  на 68,7 % (план – 17,000 тыс. руб., исполнено – 11,686 тыс. руб.). 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60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pc="-1" strike="noStrike">
                <a:solidFill>
                  <a:srgbClr val="ffffff"/>
                </a:solidFill>
                <a:latin typeface="Times New Roman"/>
              </a:rPr>
              <a:t>земельный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ru-RU" sz="2400" spc="-1" strike="noStrike">
                <a:solidFill>
                  <a:srgbClr val="ffffff"/>
                </a:solidFill>
                <a:latin typeface="Times New Roman"/>
              </a:rPr>
              <a:t>налог 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исполнен на 40,8 % (план – 5,000 тыс. руб., исполнено – 2,042 тыс. руб.). 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60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pc="-1" strike="noStrike">
                <a:solidFill>
                  <a:srgbClr val="ffffff"/>
                </a:solidFill>
                <a:latin typeface="Times New Roman"/>
              </a:rPr>
              <a:t>государственная пошлина</a:t>
            </a:r>
            <a:r>
              <a:rPr b="0" lang="ru-RU" sz="2400" spc="-1" strike="noStrike">
                <a:solidFill>
                  <a:srgbClr val="ffffff"/>
                </a:solidFill>
                <a:latin typeface="Times New Roman"/>
              </a:rPr>
              <a:t> при плане 15,000 тыс. руб. в бюджет поступило 11,820 тыс. рублей   Исполнение составило 78,8 %. </a:t>
            </a: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Rectangle 2" descr=""/>
          <p:cNvPicPr/>
          <p:nvPr/>
        </p:nvPicPr>
        <p:blipFill>
          <a:blip r:embed="rId1"/>
          <a:stretch/>
        </p:blipFill>
        <p:spPr>
          <a:xfrm>
            <a:off x="457200" y="268200"/>
            <a:ext cx="8229600" cy="1395360"/>
          </a:xfrm>
          <a:prstGeom prst="rect">
            <a:avLst/>
          </a:prstGeom>
          <a:ln w="0">
            <a:noFill/>
          </a:ln>
        </p:spPr>
      </p:pic>
      <p:sp>
        <p:nvSpPr>
          <p:cNvPr id="313" name=""/>
          <p:cNvSpPr txBox="1"/>
          <p:nvPr/>
        </p:nvSpPr>
        <p:spPr>
          <a:xfrm>
            <a:off x="457200" y="188280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  </a:t>
            </a:r>
            <a:r>
              <a:rPr b="1" lang="ru-RU" sz="2800" spc="-1" strike="noStrike">
                <a:solidFill>
                  <a:srgbClr val="ffffff"/>
                </a:solidFill>
                <a:latin typeface="Times New Roman"/>
              </a:rPr>
              <a:t>Доходы от использования имущества, находящегося в государственной и муниципальной собственности</a:t>
            </a:r>
            <a:r>
              <a:rPr b="0" lang="ru-RU" sz="2800" spc="-1" strike="noStrike">
                <a:solidFill>
                  <a:srgbClr val="ffffff"/>
                </a:solidFill>
                <a:latin typeface="Times New Roman"/>
              </a:rPr>
              <a:t>- исполнены на 87,9 % (план – 45,500 тыс. руб., исполнено – 40,011 тыс. руб.)</a:t>
            </a:r>
            <a:r>
              <a:rPr b="0" lang="ru-RU" sz="3000" spc="-1" strike="noStrike">
                <a:solidFill>
                  <a:srgbClr val="ffffff"/>
                </a:solidFill>
                <a:latin typeface="Times New Roman"/>
              </a:rPr>
              <a:t> </a:t>
            </a: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100000"/>
              </a:lnSpc>
              <a:spcBef>
                <a:spcPts val="7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0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" name="Rectangle 2" descr=""/>
          <p:cNvPicPr/>
          <p:nvPr/>
        </p:nvPicPr>
        <p:blipFill>
          <a:blip r:embed="rId1"/>
          <a:stretch/>
        </p:blipFill>
        <p:spPr>
          <a:xfrm>
            <a:off x="469800" y="189000"/>
            <a:ext cx="8229600" cy="865080"/>
          </a:xfrm>
          <a:prstGeom prst="rect">
            <a:avLst/>
          </a:prstGeom>
          <a:ln w="0">
            <a:noFill/>
          </a:ln>
        </p:spPr>
      </p:pic>
      <p:sp>
        <p:nvSpPr>
          <p:cNvPr id="315" name=""/>
          <p:cNvSpPr txBox="1"/>
          <p:nvPr/>
        </p:nvSpPr>
        <p:spPr>
          <a:xfrm>
            <a:off x="457200" y="980640"/>
            <a:ext cx="8229600" cy="54738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447840" indent="-382680" algn="just">
              <a:lnSpc>
                <a:spcPct val="90000"/>
              </a:lnSpc>
              <a:spcBef>
                <a:spcPts val="4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pc="-1" strike="noStrike">
                <a:solidFill>
                  <a:srgbClr val="ffffff"/>
                </a:solidFill>
                <a:latin typeface="Century Gothic"/>
              </a:rPr>
              <a:t> </a:t>
            </a:r>
            <a:r>
              <a:rPr b="0" lang="ru-RU" sz="1800" spc="-1" strike="noStrike">
                <a:solidFill>
                  <a:srgbClr val="ffffff"/>
                </a:solidFill>
                <a:latin typeface="Times New Roman"/>
              </a:rPr>
              <a:t>Безвозмездные поступления  от вышестоящего бюджета  исполнены  на     99,9% (план 24 744,481тыс. рублей, исполнено – 24 728,181тыс. рублей). </a:t>
            </a:r>
            <a:endParaRPr b="0" lang="ru-RU" sz="18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pc="-1" strike="noStrike">
                <a:solidFill>
                  <a:srgbClr val="ffffff"/>
                </a:solidFill>
                <a:latin typeface="Times New Roman"/>
              </a:rPr>
              <a:t>        </a:t>
            </a:r>
            <a:r>
              <a:rPr b="0" lang="ru-RU" sz="1800" spc="-1" strike="noStrike">
                <a:solidFill>
                  <a:srgbClr val="ffffff"/>
                </a:solidFill>
                <a:latin typeface="Times New Roman"/>
              </a:rPr>
              <a:t>В том числе:</a:t>
            </a:r>
            <a:endParaRPr b="0" lang="ru-RU" sz="18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4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Дотация на выравнивание бюджетной обеспеченности  -  план – 1 275,000 тыс.руб, исполнено- 1 275,000 тыс.руб.;</a:t>
            </a:r>
            <a:endParaRPr b="0" lang="ru-RU" sz="18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 algn="just">
              <a:lnSpc>
                <a:spcPct val="90000"/>
              </a:lnSpc>
              <a:spcBef>
                <a:spcPts val="4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Дотации бюджетам сельских поселений на выравнивание бюджетной обеспеченности из бюджетов муниципальных районов --  план – 904,600 тыс.руб, исполнено- 829,220 тыс.руб.;</a:t>
            </a:r>
            <a:endParaRPr b="0" lang="ru-RU" sz="18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90000"/>
              </a:lnSpc>
              <a:spcBef>
                <a:spcPts val="4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Дотация на сбалансированность бюджетов поселений</a:t>
            </a:r>
            <a:r>
              <a:rPr b="0" lang="ru-RU" sz="1600" spc="-1" strike="noStrike">
                <a:solidFill>
                  <a:srgbClr val="ffffff"/>
                </a:solidFill>
                <a:latin typeface="Century Gothic"/>
              </a:rPr>
              <a:t> </a:t>
            </a: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-  план –</a:t>
            </a:r>
            <a:endParaRPr b="0" lang="ru-RU" sz="18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9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4 198,855 тыс.руб, исполнено- 4 274,235 тыс.руб.;</a:t>
            </a:r>
            <a:endParaRPr b="0" lang="ru-RU" sz="18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90000"/>
              </a:lnSpc>
              <a:spcBef>
                <a:spcPts val="4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Субвенции бюджетам  сельских поселений на осуществление  первичного воинского учета на  территориях, где отсутствуют  военные комиссариаты – план  - 175,400 тыс.руб. , исполнено – 175,400  тыс.руб.</a:t>
            </a:r>
            <a:endParaRPr b="0" lang="ru-RU" sz="18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90000"/>
              </a:lnSpc>
              <a:spcBef>
                <a:spcPts val="4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Субвенции бюджетам сельских поселений на предоставление жилых помещений детям - сиротам и детям, оставшимся без попечения родителей, лицам из их числа по договорам найма специализированных жилых помещений -</a:t>
            </a: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 план  - 616,300 тыс.руб. , исполнено – 600,000  тыс.руб.</a:t>
            </a:r>
            <a:endParaRPr b="0" lang="ru-RU" sz="1800" spc="-1" strike="noStrike">
              <a:solidFill>
                <a:srgbClr val="ffffff"/>
              </a:solidFill>
              <a:latin typeface="Century Gothic"/>
            </a:endParaRPr>
          </a:p>
          <a:p>
            <a:pPr marL="447840" indent="-382680">
              <a:lnSpc>
                <a:spcPct val="90000"/>
              </a:lnSpc>
              <a:spcBef>
                <a:spcPts val="451"/>
              </a:spcBef>
              <a:buClr>
                <a:srgbClr val="ff388c"/>
              </a:buClr>
              <a:buSzPct val="80000"/>
              <a:buFont typeface="Wingdings 2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Иные межбюджетные  трансферты – план -</a:t>
            </a:r>
            <a:r>
              <a:rPr b="1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 </a:t>
            </a: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Times New Roman"/>
              </a:rPr>
              <a:t>17 574,326  тыс.руб, исполнено – 17 574,326 тыс.руб.</a:t>
            </a:r>
            <a:endParaRPr b="0" lang="ru-RU" sz="1800" spc="-1" strike="noStrike">
              <a:solidFill>
                <a:srgbClr val="ffffff"/>
              </a:solidFill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Rectangle 2" descr=""/>
          <p:cNvPicPr/>
          <p:nvPr/>
        </p:nvPicPr>
        <p:blipFill>
          <a:blip r:embed="rId1"/>
          <a:stretch/>
        </p:blipFill>
        <p:spPr>
          <a:xfrm>
            <a:off x="457200" y="-73080"/>
            <a:ext cx="8229600" cy="779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17" name=""/>
          <p:cNvGraphicFramePr/>
          <p:nvPr/>
        </p:nvGraphicFramePr>
        <p:xfrm>
          <a:off x="250920" y="620640"/>
          <a:ext cx="8713800" cy="5653080"/>
        </p:xfrm>
        <a:graphic>
          <a:graphicData uri="http://schemas.openxmlformats.org/drawingml/2006/table">
            <a:tbl>
              <a:tblPr/>
              <a:tblGrid>
                <a:gridCol w="2736720"/>
                <a:gridCol w="1513080"/>
                <a:gridCol w="1557360"/>
                <a:gridCol w="1250640"/>
                <a:gridCol w="1656000"/>
              </a:tblGrid>
              <a:tr h="8715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Наименование раздела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Уточненные назначения на 2021г.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Исполнено</a:t>
                      </a:r>
                      <a:br>
                        <a:rPr sz="1600"/>
                      </a:b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за 2021 год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% исполнения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Times New Roman"/>
                        </a:rPr>
                        <a:t>Уд. вес раздела в общей сумме расходов, %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1368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612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Общегосударственные вопросы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4 843,660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4 384,540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90,5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17,1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460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Национальная оборона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175,4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175,4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0,7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106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Национальная безопасность и правоохранительная деятельность</a:t>
                      </a: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191,0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191,0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0,7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35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Национальная экономика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1 144,161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1 141,287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99,7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4,5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612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Жилищно-коммунальное хозяйство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17 944,670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17 942,450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99,9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69,9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353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Культура, кинематография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1 064,5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1 064,5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4,2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35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Социальная политика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741,590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725,290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97,8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2,8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612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Физическая культура и спорт 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34,0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34,0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0,1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noFill/>
                  </a:tcPr>
                </a:tc>
              </a:tr>
              <a:tr h="353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Итого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1368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26 138,981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25 658,467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ffff"/>
                          </a:solidFill>
                          <a:latin typeface="Arial"/>
                        </a:rPr>
                        <a:t>98,2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600" spc="-1" strike="noStrike">
                          <a:solidFill>
                            <a:srgbClr val="ff0000"/>
                          </a:solidFill>
                          <a:latin typeface="Arial"/>
                        </a:rPr>
                        <a:t>100</a:t>
                      </a:r>
                      <a:endParaRPr b="0" lang="ru-RU" sz="16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</a:lnL>
                    <a:lnR w="1368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368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1280</TotalTime>
  <Application>LibreOffice/7.3.2.2$Windows_X86_64 LibreOffice_project/49f2b1bff42cfccbd8f788c8dc32c1c309559be0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2016-07-21T15:12:09Z</dcterms:created>
  <dc:creator>Зинченко Наталья</dc:creator>
  <dc:description/>
  <dc:language>ru-RU</dc:language>
  <cp:lastModifiedBy>User</cp:lastModifiedBy>
  <cp:lastPrinted>2021-02-25T15:14:44Z</cp:lastPrinted>
  <dcterms:modified xsi:type="dcterms:W3CDTF">2022-04-13T09:09:55Z</dcterms:modified>
  <cp:revision>85</cp:revision>
  <dc:subject/>
  <dc:title>Отчет об исполнении бюджета муниципального образования «Лукашкин-Ярское сельское поселение» за 2015 год</dc:title>
</cp:coreProperties>
</file>