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8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6" r:id="rId11"/>
    <p:sldId id="260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CBFA9-7007-49A6-8B5E-4BFF53F45CC0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61DF3-71FE-4C3B-85C8-AB4A421142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4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C1E23-7813-4985-ABB0-E7C183DF0ADB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B5DA-A23E-429A-9490-CD5EC6FF08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030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20B5DA-A23E-429A-9490-CD5EC6FF08C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49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wipe/>
      </p:transition>
    </mc:Choice>
    <mc:Fallback xmlns="">
      <p:transition advClick="0" advTm="1000">
        <p:wip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764704"/>
            <a:ext cx="7175351" cy="3240360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Назинского сельского  поселения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«Назинское сельское поселение»</a:t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плановый период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годов.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8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от использования  имущества, находящегося в государственной и муниципальной собственности 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420888"/>
            <a:ext cx="6400800" cy="2680321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доходов 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использования  имущества, находящегося в государственной и муниципальной собственности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бюджет поселения 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53,0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53,0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53,0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 доходов: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Доходы от сдачи в аренду имущества, находящегося в оперативном управлении органов управления сельских поселений и созданных  ими учреждений (за исключением имущества муниципальных бюджетных и автономных  учреждений) –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43,0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предприятий)- 10,0 тыс.руб.</a:t>
            </a:r>
          </a:p>
        </p:txBody>
      </p:sp>
    </p:spTree>
    <p:extLst>
      <p:ext uri="{BB962C8B-B14F-4D97-AF65-F5344CB8AC3E}">
        <p14:creationId xmlns:p14="http://schemas.microsoft.com/office/powerpoint/2010/main" val="66599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806">
        <p:wipe/>
      </p:transition>
    </mc:Choice>
    <mc:Fallback xmlns="">
      <p:transition advClick="0" advTm="880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052675"/>
              </p:ext>
            </p:extLst>
          </p:nvPr>
        </p:nvGraphicFramePr>
        <p:xfrm>
          <a:off x="1259632" y="332656"/>
          <a:ext cx="7416824" cy="6107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Расходы  бюджета: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Раздел, подраздел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2022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2023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2024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г.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(тыс.руб)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0269"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бюджета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18 877,486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18 840,096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18 821,996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5 150,390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188,850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455,600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1511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оборона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196,300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201,200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204,600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77032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 деятельность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 экономика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932,500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927,500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908,500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10 879,266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10 803,516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10 644,266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 и кинематография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395,030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395,030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375,030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40269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42796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Wingdings" panose="05000000000000000000" pitchFamily="2" charset="2"/>
                        <a:buChar char="§"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61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1742">
        <p:wipe/>
      </p:transition>
    </mc:Choice>
    <mc:Fallback xmlns="">
      <p:transition advClick="0" advTm="1174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4896544"/>
          </a:xfrm>
        </p:spPr>
        <p:txBody>
          <a:bodyPr>
            <a:normAutofit/>
          </a:bodyPr>
          <a:lstStyle/>
          <a:p>
            <a:pPr marL="182880"/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МУНИЦИПАЛЬНЫЕ ПРОГРАММЫ 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МО «НАЗИНСКОЕ СЕЛЬСКОЕ ПОСЕЛЕНИЕ»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     Реализация      мероприятий    на      социальную      поддержку            населения  Назинского сельского   поселения,  производится    на основе    муниципальной  программы « Социальная      поддержка      населения       Назинского сельского  поселения   на  2019 – 2023 годы.»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 *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годы.»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* 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годы»</a:t>
            </a:r>
            <a:br>
              <a:rPr lang="ru-RU" sz="1400" b="1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Georgia" panose="02040502050405020303" pitchFamily="18" charset="0"/>
              </a:rPr>
            </a:br>
            <a:endParaRPr lang="ru-RU" sz="14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02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b="1" i="1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ru-RU" sz="24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СПАСИБО ЗА  ВНИМАНИЕ!</a:t>
            </a:r>
            <a:endParaRPr lang="ru-RU" sz="24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1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76">
        <p:wipe/>
      </p:transition>
    </mc:Choice>
    <mc:Fallback xmlns="">
      <p:transition advClick="0" advTm="587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340768"/>
            <a:ext cx="7416824" cy="2016224"/>
          </a:xfrm>
        </p:spPr>
        <p:txBody>
          <a:bodyPr>
            <a:normAutofit fontScale="90000"/>
          </a:bodyPr>
          <a:lstStyle/>
          <a:p>
            <a:pPr marL="182880" indent="0" algn="just"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«Назинское сельское поселение»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и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плановый период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  утвержден  Решением  Совета Назинского  сельского  поселения  от  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29.12.2021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144.</a:t>
            </a: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37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8924">
        <p:wipe/>
      </p:transition>
    </mc:Choice>
    <mc:Fallback xmlns="">
      <p:transition advClick="0" advTm="8924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124744"/>
            <a:ext cx="7772400" cy="3686567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88589"/>
              </p:ext>
            </p:extLst>
          </p:nvPr>
        </p:nvGraphicFramePr>
        <p:xfrm>
          <a:off x="1547664" y="692696"/>
          <a:ext cx="5904656" cy="5527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7616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761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86950"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 параметры  бюджета</a:t>
                      </a:r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81202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</a:t>
                      </a:r>
                      <a:r>
                        <a:rPr lang="ru-RU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18 877,486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18 840,096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18 821,996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1108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320,000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875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17 724,486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17 622,096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17 501,996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дотация 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784,420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852,130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728,630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 субвенция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196,300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201,200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204,600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Иные межбюджетные трансферты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10 743,766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10 568,766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10 568,766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8695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всего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18 877,486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18 840,096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18 821,996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8695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профицит (+)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55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990">
        <p:wipe/>
      </p:transition>
    </mc:Choice>
    <mc:Fallback xmlns="">
      <p:transition advClick="0" advTm="1099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ДОХОДНАЯ  ЧАСТЬ БЮДЖЕТА</a:t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160122"/>
              </p:ext>
            </p:extLst>
          </p:nvPr>
        </p:nvGraphicFramePr>
        <p:xfrm>
          <a:off x="1475656" y="332656"/>
          <a:ext cx="6096000" cy="6357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1347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Доходы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бюджета:</a:t>
                      </a:r>
                      <a:endParaRPr lang="ru-RU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2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бюджета</a:t>
                      </a:r>
                      <a:endParaRPr lang="ru-RU" sz="1200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18 877,486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18 840,096</a:t>
                      </a:r>
                      <a:endParaRPr lang="ru-RU" sz="14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18 821,996</a:t>
                      </a:r>
                      <a:endParaRPr lang="ru-RU" sz="1400" b="1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3166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 доходы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8886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доходы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371,000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Акцизы по подакцизным товарам (продукции), производимым на территории РФ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726,000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771,000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852,000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имущество физических лиц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174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Государственная пошлина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 в государственной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муниципальной собственности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1347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 поступления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17 724,486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17 622,096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18 821,996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60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12">
        <p:wipe/>
      </p:transition>
    </mc:Choice>
    <mc:Fallback xmlns="">
      <p:transition advClick="0" advTm="7112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2392289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доходы физических лиц в бюджет поселения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330,0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350,0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371,0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5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7146">
        <p:wipe/>
      </p:transition>
    </mc:Choice>
    <mc:Fallback xmlns="">
      <p:transition advClick="0" advTm="7146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0"/>
            <a:ext cx="7175351" cy="237626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Акцизы по подакцизным  товарам (продукции),  производимым на территории Российской  Федерации 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680321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акцизам  по подакцизным товарам (продукции), производимым на территории Российской  федерации в бюджет поселения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726,0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771,0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852,0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69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5885">
        <p:wipe/>
      </p:transition>
    </mc:Choice>
    <mc:Fallback xmlns="">
      <p:transition advClick="0" advTm="5885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имущество  физических лиц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260831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налогу на имущество физических лиц в бюджет поселения составляет: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42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977">
        <p:wipe/>
      </p:transition>
    </mc:Choice>
    <mc:Fallback xmlns="">
      <p:transition advClick="0" advTm="6977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008111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3888432"/>
          </a:xfrm>
        </p:spPr>
        <p:txBody>
          <a:bodyPr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поступлений  по  земельному налогу  в бюджет поселения 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 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том числе: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налог с организаций, обладающих земельным участком, расположенном в границах поселений – 2,0 тыс. рублей;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 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с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лиц,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обладающих земельным участком, расположенном в границах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поселений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6,0 тыс. рублей.</a:t>
            </a:r>
          </a:p>
          <a:p>
            <a:pPr marL="800100" lvl="1" indent="-342900" algn="just">
              <a:buClr>
                <a:srgbClr val="31B6FD"/>
              </a:buClr>
              <a:buFont typeface="Wingdings" panose="05000000000000000000" pitchFamily="2" charset="2"/>
              <a:buChar char="ü"/>
            </a:pP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15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10691">
        <p:wipe/>
      </p:transition>
    </mc:Choice>
    <mc:Fallback xmlns="">
      <p:transition advClick="0" advTm="10691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548681"/>
            <a:ext cx="7175351" cy="151216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пошлина</a:t>
            </a:r>
            <a:b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628800"/>
            <a:ext cx="6400800" cy="332839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 поступления  государственной пошлины за совершение нотариальных действий должностными лицами органов  местного самоуправления, уполномоченными   в соответствии  с законодательными актами РФ на совершение нотариальных действий  в бюджет поселения составляет: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рублей;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- 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18,0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тысяч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рублей.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55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 advClick="0" advTm="6280">
        <p:wipe/>
      </p:transition>
    </mc:Choice>
    <mc:Fallback xmlns="">
      <p:transition advClick="0" advTm="628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511</TotalTime>
  <Words>709</Words>
  <Application>Microsoft Office PowerPoint</Application>
  <PresentationFormat>Экран (4:3)</PresentationFormat>
  <Paragraphs>185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Администрация Назинского сельского  поселения Бюджет муниципального образования  «Назинское сельское поселение»  на 2022 год и  плановый период 2023 и 2024 годов.</vt:lpstr>
      <vt:lpstr> Бюджет муниципального образования   «Назинское сельское поселение» на 2022 год и  плановый период 2023 и 2024 годов  утвержден  Решением  Совета Назинского  сельского  поселения  от   29.12.2021 г. № 144.</vt:lpstr>
      <vt:lpstr>ДОХОДНАЯ  ЧАСТЬ БЮДЖЕТА </vt:lpstr>
      <vt:lpstr>ДОХОДНАЯ  ЧАСТЬ БЮДЖЕТА </vt:lpstr>
      <vt:lpstr>Налог на доходы физических лиц   </vt:lpstr>
      <vt:lpstr>Акцизы по подакцизным  товарам (продукции),  производимым на территории Российской  Федерации   </vt:lpstr>
      <vt:lpstr>Налог на имущество  физических лиц </vt:lpstr>
      <vt:lpstr>Земельный   налог </vt:lpstr>
      <vt:lpstr>Государственная пошлина    </vt:lpstr>
      <vt:lpstr>Доходы  от использования  имущества, находящегося в государственной и муниципальной собственности   </vt:lpstr>
      <vt:lpstr>ДОХОДНАЯ  ЧАСТЬ БЮДЖЕТА </vt:lpstr>
      <vt:lpstr>МУНИЦИПАЛЬНЫЕ ПРОГРАММЫ   МО «НАЗИНСКОЕ СЕЛЬСКОЕ ПОСЕЛЕНИЕ»  *        Реализация      мероприятий    на      социальную      поддержку            населения  Назинского сельского   поселения,  производится    на основе    муниципальной  программы « Социальная      поддержка      населения       Назинского сельского  поселения   на  2019 – 2023 годы.»    *     Реализация  мероприятий  в сфере  коммунального  хозяйства  производится на основе   муниципальной  программы  «Комплексное  развитие  систем  коммунальной  инфраструктуры   муниципального образования «Назинское сельское  поселение на 2014-2023 годы.»  *   Реализация мероприятий  в сфере дорожного хозяйства  производится на основе Программы «Комплексное развитие систем транспортной инфраструктуры на территории Назинского сельского поселения на 2017-2033 годы»  </vt:lpstr>
      <vt:lpstr> СПАСИБО ЗА 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муниципального образования «Назинское сельское поселение на 2016 год»</dc:title>
  <dc:creator>Зинченко Наталия</dc:creator>
  <cp:lastModifiedBy>User</cp:lastModifiedBy>
  <cp:revision>71</cp:revision>
  <dcterms:created xsi:type="dcterms:W3CDTF">2016-07-14T05:29:43Z</dcterms:created>
  <dcterms:modified xsi:type="dcterms:W3CDTF">2022-01-13T02:03:01Z</dcterms:modified>
</cp:coreProperties>
</file>